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30275213" cy="428037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1" userDrawn="1">
          <p15:clr>
            <a:srgbClr val="A4A3A4"/>
          </p15:clr>
        </p15:guide>
        <p15:guide id="2" pos="95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14" autoAdjust="0"/>
  </p:normalViewPr>
  <p:slideViewPr>
    <p:cSldViewPr snapToGrid="0">
      <p:cViewPr>
        <p:scale>
          <a:sx n="50" d="100"/>
          <a:sy n="50" d="100"/>
        </p:scale>
        <p:origin x="-138" y="150"/>
      </p:cViewPr>
      <p:guideLst>
        <p:guide orient="horz" pos="13481"/>
        <p:guide pos="95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5" d="100"/>
          <a:sy n="115" d="100"/>
        </p:scale>
        <p:origin x="24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17C15-797B-48E6-BB5B-38F7430EF19A}" type="datetimeFigureOut">
              <a:rPr lang="en-GB" smtClean="0"/>
              <a:t>12/06/2018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52850" y="857250"/>
            <a:ext cx="16383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4AAA23-2174-4D33-87F5-7BD9AC552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369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AAA23-2174-4D33-87F5-7BD9AC55239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12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FBEFB18-253D-458A-8219-6B1EDEB8B132}" type="datetime1">
              <a:rPr lang="en-GB" smtClean="0"/>
              <a:pPr lvl="0"/>
              <a:t>12/06/2018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126B32F-73D6-4719-9543-16FC1C5647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45864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6B61585-1919-4ECC-A0FA-6DA9C1787B78}" type="datetime1">
              <a:rPr lang="en-GB" smtClean="0"/>
              <a:pPr lvl="0"/>
              <a:t>12/06/2018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6FECC62-6001-48C7-972B-3E1FF526A8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55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44B1365-9B8E-4D14-9BB7-E443AC01FD1E}" type="datetime1">
              <a:rPr lang="en-GB" smtClean="0"/>
              <a:pPr lvl="0"/>
              <a:t>12/06/2018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6A0E15D-224C-4E08-84B4-F0191B7DE2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75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8853505-14CC-4F7D-A850-963192E801FE}" type="datetime1">
              <a:rPr lang="en-GB" smtClean="0"/>
              <a:pPr lvl="0"/>
              <a:t>12/06/2018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D3698BE-B8CC-47A2-BD9F-F1010A5B0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61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3816266-D21E-4851-85CC-4F495E9BF768}" type="datetime1">
              <a:rPr lang="en-GB" smtClean="0"/>
              <a:pPr lvl="0"/>
              <a:t>12/06/2018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EAEC9A-E938-4F99-A9C9-9C70852EC5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392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4213C4D-5183-4EA5-9137-81575C5928EC}" type="datetime1">
              <a:rPr lang="en-GB" smtClean="0"/>
              <a:pPr lvl="0"/>
              <a:t>12/06/2018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2D9569-833F-43F0-84F0-1DD8C3BCBF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724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F1E2655-E6A8-4157-B120-6C1EC3491B39}" type="datetime1">
              <a:rPr lang="en-GB" smtClean="0"/>
              <a:pPr lvl="0"/>
              <a:t>12/06/2018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0545999-6EB3-42C3-BB1A-6A6056C44D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402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FD959BB-43BE-4392-B171-E7CB7D6F31AD}" type="datetime1">
              <a:rPr lang="en-GB" smtClean="0"/>
              <a:pPr lvl="0"/>
              <a:t>12/06/2018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E7DD0FC-35DA-4281-B6D1-6E7A419E4F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447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0479A34-5A32-4713-9E77-5EDB29C1995A}" type="datetime1">
              <a:rPr lang="en-GB" smtClean="0"/>
              <a:pPr lvl="0"/>
              <a:t>12/06/2018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7CB9A56-1C57-428D-A1A2-92D8DA4CDB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28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A173AE0-1B4F-41B8-8121-16FC038A61B5}" type="datetime1">
              <a:rPr lang="en-GB" smtClean="0"/>
              <a:pPr lvl="0"/>
              <a:t>12/06/2018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7CA3EEF-2D65-4ACB-8251-99E190560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430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B9BE623-F57B-48EC-9B98-E40D2F51BE22}" type="datetime1">
              <a:rPr lang="en-GB" smtClean="0"/>
              <a:pPr lvl="0"/>
              <a:t>12/06/2018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A85A1FD-6BE5-4314-8E09-927014B49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114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DEDB618F-A4F5-42C6-BD6C-F57A76CA3024}" type="datetime1">
              <a:rPr lang="en-GB" smtClean="0"/>
              <a:pPr lvl="0"/>
              <a:t>12/06/2018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24572721-8836-4994-8AE4-4A71B74557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036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hyperlink" Target="http://www.smokinginengland.info/" TargetMode="External"/><Relationship Id="rId10" Type="http://schemas.openxmlformats.org/officeDocument/2006/relationships/image" Target="../media/image7.jpe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1">
            <a:extLst>
              <a:ext uri="{FF2B5EF4-FFF2-40B4-BE49-F238E27FC236}">
                <a16:creationId xmlns:a16="http://schemas.microsoft.com/office/drawing/2014/main" id="{38C548EA-B37A-46F7-A1D6-639109AF9BA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929" y="-112550"/>
            <a:ext cx="30275213" cy="1594012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4" name="TextBox 12">
            <a:extLst>
              <a:ext uri="{FF2B5EF4-FFF2-40B4-BE49-F238E27FC236}">
                <a16:creationId xmlns:a16="http://schemas.microsoft.com/office/drawing/2014/main" id="{515473F8-1F75-416D-A202-60568BA26480}"/>
              </a:ext>
            </a:extLst>
          </p:cNvPr>
          <p:cNvSpPr txBox="1"/>
          <p:nvPr/>
        </p:nvSpPr>
        <p:spPr>
          <a:xfrm>
            <a:off x="834987" y="9343169"/>
            <a:ext cx="12947353" cy="520142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9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4400" b="1" u="sng" dirty="0">
              <a:solidFill>
                <a:schemeClr val="bg1"/>
              </a:solidFill>
              <a:latin typeface="Calibri"/>
            </a:endParaRPr>
          </a:p>
          <a:p>
            <a:pPr marL="571489" indent="-571489" defTabSz="457191">
              <a:buSzPct val="1000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dirty="0">
                <a:solidFill>
                  <a:schemeClr val="bg1"/>
                </a:solidFill>
              </a:rPr>
              <a:t>E cigarettes are the most popular aid to quitting smoking in the UK (1</a:t>
            </a:r>
            <a:r>
              <a:rPr lang="en-GB" sz="3600" dirty="0" smtClean="0">
                <a:solidFill>
                  <a:schemeClr val="bg1"/>
                </a:solidFill>
              </a:rPr>
              <a:t>)</a:t>
            </a:r>
            <a:endParaRPr lang="en-GB" sz="3600" dirty="0">
              <a:solidFill>
                <a:schemeClr val="bg1"/>
              </a:solidFill>
            </a:endParaRPr>
          </a:p>
          <a:p>
            <a:pPr marL="571489" indent="-571489" defTabSz="457191">
              <a:buSzPct val="1000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dirty="0">
                <a:solidFill>
                  <a:schemeClr val="bg1"/>
                </a:solidFill>
              </a:rPr>
              <a:t>Most quits attempts, prior to e cigarettes, result in relapse to smoking (2</a:t>
            </a:r>
            <a:r>
              <a:rPr lang="en-GB" sz="3600" dirty="0" smtClean="0">
                <a:solidFill>
                  <a:schemeClr val="bg1"/>
                </a:solidFill>
              </a:rPr>
              <a:t>)</a:t>
            </a:r>
            <a:endParaRPr lang="en-GB" sz="3600" dirty="0">
              <a:solidFill>
                <a:schemeClr val="bg1"/>
              </a:solidFill>
            </a:endParaRPr>
          </a:p>
          <a:p>
            <a:pPr marL="571489" indent="-571489" defTabSz="457191">
              <a:buSzPct val="1000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dirty="0">
                <a:solidFill>
                  <a:schemeClr val="bg1"/>
                </a:solidFill>
              </a:rPr>
              <a:t>Most vapers use e-cigarettes for smoking cessation or to cut down (3</a:t>
            </a:r>
            <a:r>
              <a:rPr lang="en-GB" sz="3600" dirty="0" smtClean="0">
                <a:solidFill>
                  <a:schemeClr val="bg1"/>
                </a:solidFill>
              </a:rPr>
              <a:t>)</a:t>
            </a:r>
            <a:endParaRPr lang="en-GB" sz="3600" dirty="0">
              <a:solidFill>
                <a:schemeClr val="bg1"/>
              </a:solidFill>
            </a:endParaRPr>
          </a:p>
          <a:p>
            <a:pPr marL="571489" indent="-571489" defTabSz="457191">
              <a:buSzPct val="1000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dirty="0">
                <a:solidFill>
                  <a:schemeClr val="bg1"/>
                </a:solidFill>
              </a:rPr>
              <a:t>We have little understanding of how vapers use e cigarettes to avoid smoking </a:t>
            </a:r>
            <a:r>
              <a:rPr lang="en-GB" sz="3600" dirty="0" smtClean="0">
                <a:solidFill>
                  <a:schemeClr val="bg1"/>
                </a:solidFill>
              </a:rPr>
              <a:t>relapse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D282A9F9-D14D-4529-8C63-059848BD04BB}"/>
              </a:ext>
            </a:extLst>
          </p:cNvPr>
          <p:cNvSpPr txBox="1"/>
          <p:nvPr/>
        </p:nvSpPr>
        <p:spPr>
          <a:xfrm>
            <a:off x="-69057" y="-65912"/>
            <a:ext cx="30275213" cy="2486835"/>
          </a:xfrm>
          <a:prstGeom prst="rect">
            <a:avLst/>
          </a:prstGeom>
          <a:noFill/>
          <a:ln cap="flat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algn="ctr" defTabSz="45719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778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PATTERNS OF VAPING TO SUPPORT LONG TERM ABSTINENCE FROM SMOKING</a:t>
            </a:r>
            <a:endParaRPr lang="en-GB" sz="778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03A82905-AA51-4A28-8AA9-B1B8BBDF88C1}"/>
              </a:ext>
            </a:extLst>
          </p:cNvPr>
          <p:cNvSpPr txBox="1"/>
          <p:nvPr/>
        </p:nvSpPr>
        <p:spPr>
          <a:xfrm>
            <a:off x="15630648" y="8426331"/>
            <a:ext cx="8021976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9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5400" b="1" u="sng" dirty="0">
                <a:solidFill>
                  <a:schemeClr val="bg1"/>
                </a:solidFill>
                <a:latin typeface="Calibri"/>
              </a:rPr>
              <a:t>PARTICIPANTS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A759730A-C0E1-437B-951D-47D18CB95396}"/>
              </a:ext>
            </a:extLst>
          </p:cNvPr>
          <p:cNvSpPr txBox="1"/>
          <p:nvPr/>
        </p:nvSpPr>
        <p:spPr>
          <a:xfrm>
            <a:off x="204771" y="5598953"/>
            <a:ext cx="29860727" cy="2123658"/>
          </a:xfrm>
          <a:prstGeom prst="rect">
            <a:avLst/>
          </a:prstGeom>
          <a:noFill/>
          <a:ln cap="flat">
            <a:noFill/>
          </a:ln>
          <a:effectLst>
            <a:glow rad="127000">
              <a:schemeClr val="bg1"/>
            </a:glow>
          </a:effectLst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algn="ctr" defTabSz="45719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400" dirty="0">
                <a:solidFill>
                  <a:schemeClr val="bg1"/>
                </a:solidFill>
                <a:effectLst>
                  <a:glow>
                    <a:schemeClr val="bg1"/>
                  </a:glow>
                  <a:outerShdw dist="38096" dir="2700000">
                    <a:srgbClr val="000000"/>
                  </a:outerShdw>
                </a:effectLst>
                <a:latin typeface="Calibri"/>
              </a:rPr>
              <a:t>Dr Caitlin </a:t>
            </a:r>
            <a:r>
              <a:rPr lang="en-GB" sz="4400" dirty="0" smtClean="0">
                <a:solidFill>
                  <a:schemeClr val="bg1"/>
                </a:solidFill>
                <a:effectLst>
                  <a:glow>
                    <a:schemeClr val="bg1"/>
                  </a:glow>
                  <a:outerShdw dist="38096" dir="2700000">
                    <a:srgbClr val="000000"/>
                  </a:outerShdw>
                </a:effectLst>
                <a:latin typeface="Calibri"/>
              </a:rPr>
              <a:t>Notley, University </a:t>
            </a:r>
            <a:r>
              <a:rPr lang="en-GB" sz="4400" dirty="0">
                <a:solidFill>
                  <a:schemeClr val="bg1"/>
                </a:solidFill>
                <a:effectLst>
                  <a:glow>
                    <a:schemeClr val="bg1"/>
                  </a:glow>
                  <a:outerShdw dist="38096" dir="2700000">
                    <a:srgbClr val="000000"/>
                  </a:outerShdw>
                </a:effectLst>
                <a:latin typeface="Calibri"/>
              </a:rPr>
              <a:t>of East Anglia, UK, c.notley@uea.ac.uk</a:t>
            </a:r>
          </a:p>
          <a:p>
            <a:pPr algn="ctr" defTabSz="45719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400" dirty="0">
                <a:solidFill>
                  <a:schemeClr val="bg1"/>
                </a:solidFill>
                <a:effectLst>
                  <a:glow>
                    <a:schemeClr val="bg1"/>
                  </a:glow>
                  <a:outerShdw dist="38096" dir="2700000">
                    <a:srgbClr val="000000"/>
                  </a:outerShdw>
                </a:effectLst>
                <a:latin typeface="Calibri"/>
              </a:rPr>
              <a:t>Dr Emma Ward, </a:t>
            </a:r>
            <a:r>
              <a:rPr lang="en-GB" sz="4400" dirty="0">
                <a:solidFill>
                  <a:schemeClr val="bg1"/>
                </a:solidFill>
                <a:effectLst>
                  <a:glow>
                    <a:schemeClr val="bg1"/>
                  </a:glow>
                  <a:outerShdw dist="38096" dir="2700000">
                    <a:srgbClr val="000000"/>
                  </a:outerShdw>
                </a:effectLst>
              </a:rPr>
              <a:t>University of East Anglia</a:t>
            </a:r>
          </a:p>
          <a:p>
            <a:pPr algn="ctr" defTabSz="45719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400" dirty="0">
                <a:solidFill>
                  <a:schemeClr val="bg1"/>
                </a:solidFill>
                <a:effectLst>
                  <a:glow>
                    <a:schemeClr val="bg1"/>
                  </a:glow>
                  <a:outerShdw dist="38096" dir="2700000">
                    <a:srgbClr val="000000"/>
                  </a:outerShdw>
                </a:effectLst>
              </a:rPr>
              <a:t>Dr Sarah Gentry, University of East Anglia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DB86E61C-52F3-4BAE-B41D-FAFFA3443C1A}"/>
              </a:ext>
            </a:extLst>
          </p:cNvPr>
          <p:cNvSpPr txBox="1"/>
          <p:nvPr/>
        </p:nvSpPr>
        <p:spPr>
          <a:xfrm>
            <a:off x="8144954" y="31674226"/>
            <a:ext cx="21920544" cy="11418510"/>
          </a:xfrm>
          <a:prstGeom prst="rect">
            <a:avLst/>
          </a:prstGeom>
          <a:noFill/>
          <a:ln w="9528" cap="flat">
            <a:noFill/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r>
              <a:rPr lang="en-GB" sz="5400" b="1" u="sng" dirty="0">
                <a:solidFill>
                  <a:srgbClr val="000000"/>
                </a:solidFill>
              </a:rPr>
              <a:t>CONCLUSIONS</a:t>
            </a:r>
          </a:p>
          <a:p>
            <a:endParaRPr lang="en-GB" sz="2000" b="1" u="sng" dirty="0">
              <a:solidFill>
                <a:srgbClr val="000000"/>
              </a:solidFill>
            </a:endParaRPr>
          </a:p>
          <a:p>
            <a:pPr marL="404222" indent="-404222">
              <a:buBlip>
                <a:blip r:embed="rId4">
                  <a:extLst/>
                </a:blip>
              </a:buBlip>
              <a:tabLst>
                <a:tab pos="1352550" algn="l"/>
              </a:tabLst>
            </a:pPr>
            <a:r>
              <a:rPr lang="en-GB" sz="4000" dirty="0"/>
              <a:t> 	The way in which people use e-cigarettes has a significant impact on whether they are </a:t>
            </a:r>
            <a:r>
              <a:rPr lang="en-GB" sz="4000" dirty="0" smtClean="0"/>
              <a:t>likely to 	relapse </a:t>
            </a:r>
            <a:r>
              <a:rPr lang="en-GB" sz="4000" dirty="0"/>
              <a:t>to smoking or </a:t>
            </a:r>
            <a:r>
              <a:rPr lang="en-GB" sz="4000" dirty="0" smtClean="0"/>
              <a:t>not</a:t>
            </a:r>
            <a:endParaRPr lang="en-GB" sz="4000" dirty="0"/>
          </a:p>
          <a:p>
            <a:pPr marL="404222" indent="-404222">
              <a:buBlip>
                <a:blip r:embed="rId4">
                  <a:extLst/>
                </a:blip>
              </a:buBlip>
              <a:tabLst>
                <a:tab pos="1352550" algn="l"/>
              </a:tabLst>
            </a:pPr>
            <a:r>
              <a:rPr lang="en-GB" sz="4000" dirty="0"/>
              <a:t>	Relapse was much more likely among people initiating e-cigarette use with a cig-a-like, </a:t>
            </a:r>
            <a:r>
              <a:rPr lang="en-GB" sz="4000" dirty="0" smtClean="0"/>
              <a:t>compared 			with </a:t>
            </a:r>
            <a:r>
              <a:rPr lang="en-GB" sz="4000" dirty="0"/>
              <a:t>other types of </a:t>
            </a:r>
            <a:r>
              <a:rPr lang="en-GB" sz="4000" dirty="0" smtClean="0"/>
              <a:t>device</a:t>
            </a:r>
            <a:endParaRPr lang="en-GB" sz="4000" dirty="0"/>
          </a:p>
          <a:p>
            <a:pPr marL="404222" indent="-404222">
              <a:buBlip>
                <a:blip r:embed="rId4">
                  <a:extLst/>
                </a:blip>
              </a:buBlip>
              <a:tabLst>
                <a:tab pos="1352550" algn="l"/>
              </a:tabLst>
            </a:pPr>
            <a:r>
              <a:rPr lang="en-GB" sz="4000" dirty="0"/>
              <a:t>	Those who do not begin by using an adequate nicotine strength, in terms of their </a:t>
            </a:r>
            <a:r>
              <a:rPr lang="en-GB" sz="4000" dirty="0" smtClean="0"/>
              <a:t>previous 	cigarettes </a:t>
            </a:r>
            <a:r>
              <a:rPr lang="en-GB" sz="4000" dirty="0"/>
              <a:t>per day and the power of the device they choose, may be more likely to </a:t>
            </a:r>
            <a:r>
              <a:rPr lang="en-GB" sz="4000" dirty="0" smtClean="0"/>
              <a:t>relapse</a:t>
            </a:r>
            <a:endParaRPr lang="en-GB" sz="4000" dirty="0"/>
          </a:p>
          <a:p>
            <a:pPr marL="404222" indent="-404222">
              <a:buBlip>
                <a:blip r:embed="rId4">
                  <a:extLst/>
                </a:blip>
              </a:buBlip>
              <a:tabLst>
                <a:tab pos="1352550" algn="l"/>
              </a:tabLst>
            </a:pPr>
            <a:r>
              <a:rPr lang="en-GB" sz="4000" dirty="0"/>
              <a:t>	Results report real world patterns of e-cigarette use, with most responders moving from </a:t>
            </a:r>
            <a:r>
              <a:rPr lang="en-GB" sz="4000" dirty="0" smtClean="0"/>
              <a:t>higher 	strength</a:t>
            </a:r>
            <a:r>
              <a:rPr lang="en-GB" sz="4000" dirty="0"/>
              <a:t>, earlier </a:t>
            </a:r>
            <a:r>
              <a:rPr lang="en-GB" sz="4000" dirty="0" smtClean="0"/>
              <a:t>generation devices and using tobacco </a:t>
            </a:r>
            <a:r>
              <a:rPr lang="en-GB" sz="4000" dirty="0"/>
              <a:t>flavoured </a:t>
            </a:r>
            <a:r>
              <a:rPr lang="en-GB" sz="4000" dirty="0" smtClean="0"/>
              <a:t>e-liquid, onto </a:t>
            </a:r>
            <a:r>
              <a:rPr lang="en-GB" sz="4000" dirty="0"/>
              <a:t>lower </a:t>
            </a:r>
            <a:r>
              <a:rPr lang="en-GB" sz="4000" dirty="0" smtClean="0"/>
              <a:t>strength</a:t>
            </a:r>
            <a:r>
              <a:rPr lang="en-GB" sz="4000" dirty="0"/>
              <a:t>, </a:t>
            </a:r>
            <a:r>
              <a:rPr lang="en-GB" sz="4000" dirty="0" smtClean="0"/>
              <a:t>	later generation devices, choosing sweet/food flavour e-liquids</a:t>
            </a:r>
            <a:endParaRPr lang="en-GB" sz="4000" dirty="0"/>
          </a:p>
          <a:p>
            <a:pPr>
              <a:tabLst>
                <a:tab pos="1352550" algn="l"/>
              </a:tabLst>
            </a:pPr>
            <a:endParaRPr lang="en-GB" sz="2000" dirty="0"/>
          </a:p>
          <a:p>
            <a:pPr>
              <a:tabLst>
                <a:tab pos="1352550" algn="l"/>
              </a:tabLst>
            </a:pPr>
            <a:r>
              <a:rPr lang="en-GB" sz="5400" b="1" u="sng" dirty="0">
                <a:solidFill>
                  <a:srgbClr val="000000"/>
                </a:solidFill>
              </a:rPr>
              <a:t>LIMITATIONS</a:t>
            </a:r>
            <a:endParaRPr lang="en-GB" sz="5400" dirty="0"/>
          </a:p>
          <a:p>
            <a:pPr>
              <a:tabLst>
                <a:tab pos="1352550" algn="l"/>
              </a:tabLst>
            </a:pPr>
            <a:endParaRPr lang="en-GB" sz="2000" dirty="0"/>
          </a:p>
          <a:p>
            <a:pPr marL="404222" indent="-404222">
              <a:buBlip>
                <a:blip r:embed="rId4">
                  <a:extLst/>
                </a:blip>
              </a:buBlip>
              <a:tabLst>
                <a:tab pos="1352550" algn="l"/>
              </a:tabLst>
            </a:pPr>
            <a:r>
              <a:rPr lang="en-GB" sz="4000" dirty="0"/>
              <a:t>	C</a:t>
            </a:r>
            <a:r>
              <a:rPr lang="en-GB" sz="4000" dirty="0">
                <a:ea typeface="Calibri" panose="020F0502020204030204" pitchFamily="34" charset="0"/>
                <a:cs typeface="Times New Roman" panose="02020603050405020304" pitchFamily="18" charset="0"/>
              </a:rPr>
              <a:t>onvenience sampling of e-cigarette users likely over-represents those who were </a:t>
            </a:r>
            <a:r>
              <a:rPr lang="en-GB" sz="4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successful 	quitters </a:t>
            </a:r>
            <a:r>
              <a:rPr lang="en-GB" sz="4000" dirty="0">
                <a:ea typeface="Calibri" panose="020F0502020204030204" pitchFamily="34" charset="0"/>
                <a:cs typeface="Times New Roman" panose="02020603050405020304" pitchFamily="18" charset="0"/>
              </a:rPr>
              <a:t>and so wished to share their </a:t>
            </a:r>
            <a:r>
              <a:rPr lang="en-GB" sz="4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experiences</a:t>
            </a:r>
            <a:endParaRPr lang="en-GB" sz="4000" dirty="0"/>
          </a:p>
          <a:p>
            <a:pPr marL="404222" indent="-404222">
              <a:buBlip>
                <a:blip r:embed="rId4">
                  <a:extLst/>
                </a:blip>
              </a:buBlip>
              <a:tabLst>
                <a:tab pos="1352550" algn="l"/>
              </a:tabLst>
            </a:pPr>
            <a:r>
              <a:rPr lang="en-GB" sz="4000" dirty="0"/>
              <a:t>	Many </a:t>
            </a:r>
            <a:r>
              <a:rPr lang="en-GB" sz="4000" dirty="0">
                <a:ea typeface="Calibri" panose="020F0502020204030204" pitchFamily="34" charset="0"/>
                <a:cs typeface="Times New Roman" panose="02020603050405020304" pitchFamily="18" charset="0"/>
              </a:rPr>
              <a:t>participants did not complete all questions, meaning some of the analyses are </a:t>
            </a:r>
            <a:r>
              <a:rPr lang="en-GB" sz="4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likely </a:t>
            </a:r>
            <a:r>
              <a:rPr lang="en-GB" sz="4000" dirty="0">
                <a:ea typeface="Calibri" panose="020F0502020204030204" pitchFamily="34" charset="0"/>
                <a:cs typeface="Times New Roman" panose="02020603050405020304" pitchFamily="18" charset="0"/>
              </a:rPr>
              <a:t>to be </a:t>
            </a:r>
            <a:r>
              <a:rPr lang="en-GB" sz="4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	underpowered</a:t>
            </a:r>
            <a:r>
              <a:rPr lang="en-GB" sz="4000" dirty="0">
                <a:ea typeface="Calibri" panose="020F0502020204030204" pitchFamily="34" charset="0"/>
                <a:cs typeface="Times New Roman" panose="02020603050405020304" pitchFamily="18" charset="0"/>
              </a:rPr>
              <a:t>, and some potential confounders could not be included in </a:t>
            </a:r>
            <a:r>
              <a:rPr lang="en-GB" sz="4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regression models</a:t>
            </a:r>
            <a:endParaRPr lang="en-GB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4800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A80705DB-3DEF-41AD-BD1C-EF38657F84A1}"/>
              </a:ext>
            </a:extLst>
          </p:cNvPr>
          <p:cNvSpPr txBox="1"/>
          <p:nvPr/>
        </p:nvSpPr>
        <p:spPr>
          <a:xfrm>
            <a:off x="716587" y="34942852"/>
            <a:ext cx="6251614" cy="7494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3" b="1" u="sng" dirty="0">
                <a:solidFill>
                  <a:srgbClr val="000000"/>
                </a:solidFill>
              </a:rPr>
              <a:t>REFERENCES</a:t>
            </a:r>
          </a:p>
          <a:p>
            <a:endParaRPr lang="en-GB" sz="4003" b="1" u="sng" dirty="0">
              <a:solidFill>
                <a:srgbClr val="000000"/>
              </a:solidFill>
            </a:endParaRPr>
          </a:p>
          <a:p>
            <a:pPr marL="242533" indent="-242533">
              <a:buAutoNum type="arabicPeriod"/>
            </a:pPr>
            <a:r>
              <a:rPr lang="en-GB" sz="2400" dirty="0"/>
              <a:t>West, Robert &amp; Brown, Jamie. Smoking in England 2017-2014: Smoking toolkit study [Internet]. 2015 [cited 2017 Nov 15]. Available from: </a:t>
            </a:r>
            <a:r>
              <a:rPr lang="en-GB" sz="2400" dirty="0">
                <a:hlinkClick r:id="rId5"/>
              </a:rPr>
              <a:t>www.smokinginengland.info</a:t>
            </a:r>
            <a:endParaRPr lang="en-GB" sz="2400" b="1" u="sng" dirty="0">
              <a:solidFill>
                <a:srgbClr val="000000"/>
              </a:solidFill>
            </a:endParaRPr>
          </a:p>
          <a:p>
            <a:pPr marL="242533" indent="-242533">
              <a:buAutoNum type="arabicPeriod"/>
            </a:pPr>
            <a:r>
              <a:rPr lang="en-GB" sz="2400" dirty="0"/>
              <a:t>Hajek P, Stead LF, West R, Jarvis M, Hartmann-Boyce J, Lancaster T. Relapse prevention interventions for smoking cessation. Cochrane Database </a:t>
            </a:r>
            <a:r>
              <a:rPr lang="en-GB" sz="2400" dirty="0" err="1"/>
              <a:t>Syst</a:t>
            </a:r>
            <a:r>
              <a:rPr lang="en-GB" sz="2400" dirty="0"/>
              <a:t> Rev. 2013 Aug 20;(8):CD003999. </a:t>
            </a:r>
          </a:p>
          <a:p>
            <a:pPr marL="242533" indent="-242533">
              <a:buFontTx/>
              <a:buAutoNum type="arabicPeriod"/>
            </a:pPr>
            <a:r>
              <a:rPr lang="en-GB" sz="2400" dirty="0"/>
              <a:t>McNeill A, Brose LS, Calder R, </a:t>
            </a:r>
            <a:r>
              <a:rPr lang="en-GB" sz="2400" dirty="0" err="1"/>
              <a:t>Bauld</a:t>
            </a:r>
            <a:r>
              <a:rPr lang="en-GB" sz="2400" dirty="0"/>
              <a:t> L &amp; Robson D (2018).</a:t>
            </a:r>
            <a:r>
              <a:rPr lang="en-GB" sz="2400" b="1" dirty="0"/>
              <a:t> </a:t>
            </a:r>
            <a:r>
              <a:rPr lang="en-GB" sz="2400" dirty="0"/>
              <a:t>Evidence review of e-cigarettes and heated tobacco products 2018 A report commissioned by Public Health England.</a:t>
            </a:r>
          </a:p>
          <a:p>
            <a:pPr marL="242533" indent="-242533">
              <a:buFontTx/>
              <a:buAutoNum type="arabicPeriod"/>
            </a:pPr>
            <a:endParaRPr lang="en-GB" sz="2400" dirty="0"/>
          </a:p>
          <a:p>
            <a:r>
              <a:rPr lang="en-GB" sz="2400" dirty="0"/>
              <a:t>COI statement: No conflicts of interest to declare.</a:t>
            </a:r>
          </a:p>
          <a:p>
            <a:pPr marL="242533" indent="-242533">
              <a:buFontTx/>
              <a:buAutoNum type="arabicPeriod"/>
            </a:pPr>
            <a:endParaRPr lang="en-GB" sz="1698" dirty="0"/>
          </a:p>
        </p:txBody>
      </p: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692E69EA-DAFE-4AFC-8AC8-F8153C20A160}"/>
              </a:ext>
            </a:extLst>
          </p:cNvPr>
          <p:cNvCxnSpPr>
            <a:cxnSpLocks/>
          </p:cNvCxnSpPr>
          <p:nvPr/>
        </p:nvCxnSpPr>
        <p:spPr>
          <a:xfrm>
            <a:off x="7556577" y="31457791"/>
            <a:ext cx="0" cy="11345972"/>
          </a:xfrm>
          <a:prstGeom prst="line">
            <a:avLst/>
          </a:prstGeom>
          <a:ln w="1905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TextBox 16">
            <a:extLst>
              <a:ext uri="{FF2B5EF4-FFF2-40B4-BE49-F238E27FC236}">
                <a16:creationId xmlns:a16="http://schemas.microsoft.com/office/drawing/2014/main" id="{D91A20A1-C67A-4E67-A80B-1AA39428B43F}"/>
              </a:ext>
            </a:extLst>
          </p:cNvPr>
          <p:cNvSpPr txBox="1"/>
          <p:nvPr/>
        </p:nvSpPr>
        <p:spPr>
          <a:xfrm>
            <a:off x="16198140" y="16224401"/>
            <a:ext cx="4869398" cy="13587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9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5400" b="1" u="sng" dirty="0">
                <a:solidFill>
                  <a:srgbClr val="000000"/>
                </a:solidFill>
                <a:latin typeface="Calibri"/>
              </a:rPr>
              <a:t>TRAJECTORIES</a:t>
            </a:r>
          </a:p>
          <a:p>
            <a:pPr defTabSz="45719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29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0" name="TextBox 14">
            <a:extLst>
              <a:ext uri="{FF2B5EF4-FFF2-40B4-BE49-F238E27FC236}">
                <a16:creationId xmlns:a16="http://schemas.microsoft.com/office/drawing/2014/main" id="{6C3D9487-A6CE-4F93-A6AC-57BF8CC3E3E6}"/>
              </a:ext>
            </a:extLst>
          </p:cNvPr>
          <p:cNvSpPr txBox="1"/>
          <p:nvPr/>
        </p:nvSpPr>
        <p:spPr>
          <a:xfrm>
            <a:off x="419262" y="17688505"/>
            <a:ext cx="14064337" cy="3605474"/>
          </a:xfrm>
          <a:prstGeom prst="rect">
            <a:avLst/>
          </a:prstGeom>
          <a:noFill/>
          <a:ln cap="flat">
            <a:noFill/>
          </a:ln>
          <a:effectLst/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defTabSz="457191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kern="0" dirty="0">
                <a:solidFill>
                  <a:srgbClr val="000000"/>
                </a:solidFill>
              </a:rPr>
              <a:t>•	Online questionnaire</a:t>
            </a:r>
          </a:p>
          <a:p>
            <a:pPr defTabSz="457191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kern="0" dirty="0">
                <a:solidFill>
                  <a:srgbClr val="000000"/>
                </a:solidFill>
              </a:rPr>
              <a:t>•	Convenience sample </a:t>
            </a:r>
          </a:p>
          <a:p>
            <a:pPr defTabSz="457191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kern="0" dirty="0">
                <a:solidFill>
                  <a:srgbClr val="000000"/>
                </a:solidFill>
              </a:rPr>
              <a:t>•	Quantitative and open ended qualitative responses</a:t>
            </a:r>
          </a:p>
          <a:p>
            <a:pPr defTabSz="457191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kern="0" dirty="0">
                <a:solidFill>
                  <a:srgbClr val="000000"/>
                </a:solidFill>
              </a:rPr>
              <a:t>•	Data collected on </a:t>
            </a:r>
            <a:r>
              <a:rPr lang="en-GB" sz="4000" kern="0" dirty="0" smtClean="0">
                <a:solidFill>
                  <a:srgbClr val="000000"/>
                </a:solidFill>
              </a:rPr>
              <a:t>socio-demographic </a:t>
            </a:r>
            <a:r>
              <a:rPr lang="en-GB" sz="4000" kern="0" dirty="0">
                <a:solidFill>
                  <a:srgbClr val="000000"/>
                </a:solidFill>
              </a:rPr>
              <a:t>characteristics, </a:t>
            </a:r>
            <a:r>
              <a:rPr lang="en-GB" sz="4000" kern="0" dirty="0" smtClean="0">
                <a:solidFill>
                  <a:srgbClr val="000000"/>
                </a:solidFill>
              </a:rPr>
              <a:t>tobacco </a:t>
            </a:r>
            <a:r>
              <a:rPr lang="en-GB" sz="4000" kern="0" dirty="0">
                <a:solidFill>
                  <a:srgbClr val="000000"/>
                </a:solidFill>
              </a:rPr>
              <a:t>	</a:t>
            </a:r>
            <a:r>
              <a:rPr lang="en-GB" sz="4000" kern="0" dirty="0" smtClean="0">
                <a:solidFill>
                  <a:srgbClr val="000000"/>
                </a:solidFill>
              </a:rPr>
              <a:t>use, e-cigarette </a:t>
            </a:r>
            <a:r>
              <a:rPr lang="en-GB" sz="4000" kern="0" dirty="0">
                <a:solidFill>
                  <a:srgbClr val="000000"/>
                </a:solidFill>
              </a:rPr>
              <a:t>use, previous quit attempts</a:t>
            </a:r>
          </a:p>
          <a:p>
            <a:pPr defTabSz="457191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829" kern="0" dirty="0">
              <a:solidFill>
                <a:srgbClr val="000000"/>
              </a:solidFill>
            </a:endParaRPr>
          </a:p>
        </p:txBody>
      </p: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C4654385-A495-4A54-9600-DE95435DBCDB}"/>
              </a:ext>
            </a:extLst>
          </p:cNvPr>
          <p:cNvCxnSpPr>
            <a:cxnSpLocks/>
          </p:cNvCxnSpPr>
          <p:nvPr/>
        </p:nvCxnSpPr>
        <p:spPr>
          <a:xfrm>
            <a:off x="16120" y="21883992"/>
            <a:ext cx="15157113" cy="0"/>
          </a:xfrm>
          <a:prstGeom prst="line">
            <a:avLst/>
          </a:prstGeom>
          <a:ln w="1905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34477C0B-8EB5-4CB1-A903-429BF98BBFD5}"/>
              </a:ext>
            </a:extLst>
          </p:cNvPr>
          <p:cNvCxnSpPr>
            <a:cxnSpLocks/>
          </p:cNvCxnSpPr>
          <p:nvPr/>
        </p:nvCxnSpPr>
        <p:spPr>
          <a:xfrm flipV="1">
            <a:off x="0" y="31308342"/>
            <a:ext cx="30275213" cy="5731"/>
          </a:xfrm>
          <a:prstGeom prst="line">
            <a:avLst/>
          </a:prstGeom>
          <a:ln w="1905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E1C3CDB7-E905-45A5-92FA-09A116209214}"/>
              </a:ext>
            </a:extLst>
          </p:cNvPr>
          <p:cNvCxnSpPr>
            <a:cxnSpLocks/>
          </p:cNvCxnSpPr>
          <p:nvPr/>
        </p:nvCxnSpPr>
        <p:spPr>
          <a:xfrm>
            <a:off x="15173233" y="8234693"/>
            <a:ext cx="0" cy="23006098"/>
          </a:xfrm>
          <a:prstGeom prst="line">
            <a:avLst/>
          </a:prstGeom>
          <a:ln w="1905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TextBox 216">
            <a:extLst>
              <a:ext uri="{FF2B5EF4-FFF2-40B4-BE49-F238E27FC236}">
                <a16:creationId xmlns:a16="http://schemas.microsoft.com/office/drawing/2014/main" id="{4575A305-6F82-4455-A294-4D4E8684804B}"/>
              </a:ext>
            </a:extLst>
          </p:cNvPr>
          <p:cNvSpPr txBox="1"/>
          <p:nvPr/>
        </p:nvSpPr>
        <p:spPr>
          <a:xfrm>
            <a:off x="15888918" y="17430150"/>
            <a:ext cx="12021084" cy="13018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dirty="0"/>
              <a:t>Most participants reported their initial device to be either a vape pen (45.8%) or a cig-a-like (38.7%), but their current device to be a mod </a:t>
            </a:r>
            <a:r>
              <a:rPr lang="en-GB" sz="4000" dirty="0" smtClean="0"/>
              <a:t>or </a:t>
            </a:r>
            <a:r>
              <a:rPr lang="en-GB" sz="4000" dirty="0"/>
              <a:t>tank device (89.4</a:t>
            </a:r>
            <a:r>
              <a:rPr lang="en-GB" sz="4000" dirty="0" smtClean="0"/>
              <a:t>%)</a:t>
            </a:r>
            <a:endParaRPr lang="en-GB" sz="4000" dirty="0"/>
          </a:p>
          <a:p>
            <a:endParaRPr lang="en-GB" sz="4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dirty="0"/>
              <a:t>There is a change in the e liquid flavour choices people make over time. Among participants in our survey there was a reduction in the proportion of people using a tobacco flavour (-36.5%, 95% CI -43.5 to -29.6), and increase in the proportion using a fruit, sweet or food flavour (+31.7%, 95% CI 23.3% to 40.0%), from initial to current flavour </a:t>
            </a:r>
            <a:r>
              <a:rPr lang="en-GB" sz="4000" dirty="0" smtClean="0"/>
              <a:t>choice</a:t>
            </a:r>
            <a:endParaRPr lang="en-GB" sz="4000" dirty="0"/>
          </a:p>
          <a:p>
            <a:endParaRPr lang="en-GB" sz="4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4000" dirty="0"/>
              <a:t>A simple linear regression was calculated to predict starting nicotine strength based on cigarettes per day (CPD). A significant association was found (=0.106, 95% CI 0.025 to 0.187, p=0.01). Nicotine strength increased by 0.1mg for every extra cigarette smoked per day. The strength of the association reduced slightly but remained statistically significant after controlling for age (=0.872, 95% CI 0.006 to 0.168, p=0.035) and then age and sex (=0.084, 95% CI 0.003 to 0.164, p=0.041</a:t>
            </a:r>
            <a:r>
              <a:rPr lang="en-GB" sz="4000" dirty="0" smtClean="0"/>
              <a:t>)</a:t>
            </a:r>
            <a:endParaRPr lang="en-GB" sz="4000" dirty="0"/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8E3E7323-8BAF-4645-822E-9340F8CFE86A}"/>
              </a:ext>
            </a:extLst>
          </p:cNvPr>
          <p:cNvSpPr txBox="1"/>
          <p:nvPr/>
        </p:nvSpPr>
        <p:spPr>
          <a:xfrm>
            <a:off x="667305" y="16206130"/>
            <a:ext cx="4149769" cy="1119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u="sng" dirty="0">
                <a:solidFill>
                  <a:srgbClr val="000000"/>
                </a:solidFill>
              </a:rPr>
              <a:t>METHODS</a:t>
            </a:r>
          </a:p>
          <a:p>
            <a:endParaRPr lang="en-GB" sz="1273" dirty="0"/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E64048D8-688F-45EA-80B3-ED1D9EDBE7D7}"/>
              </a:ext>
            </a:extLst>
          </p:cNvPr>
          <p:cNvSpPr txBox="1"/>
          <p:nvPr/>
        </p:nvSpPr>
        <p:spPr>
          <a:xfrm>
            <a:off x="431134" y="24779040"/>
            <a:ext cx="14052465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ea typeface="Times New Roman" panose="02020603050405020304" pitchFamily="18" charset="0"/>
              </a:rPr>
              <a:t>Those using a mod </a:t>
            </a:r>
            <a:r>
              <a:rPr lang="en-GB" sz="4000" b="1" dirty="0" smtClean="0">
                <a:ea typeface="Times New Roman" panose="02020603050405020304" pitchFamily="18" charset="0"/>
              </a:rPr>
              <a:t>or </a:t>
            </a:r>
            <a:r>
              <a:rPr lang="en-GB" sz="4000" b="1" dirty="0">
                <a:ea typeface="Times New Roman" panose="02020603050405020304" pitchFamily="18" charset="0"/>
              </a:rPr>
              <a:t>tank device, or a vape pen, were significantly less likely to relapse </a:t>
            </a:r>
            <a:r>
              <a:rPr lang="en-GB" sz="4000" b="1" dirty="0" smtClean="0">
                <a:ea typeface="Times New Roman" panose="02020603050405020304" pitchFamily="18" charset="0"/>
              </a:rPr>
              <a:t>to tobacco smoking than </a:t>
            </a:r>
            <a:r>
              <a:rPr lang="en-GB" sz="4000" b="1" dirty="0">
                <a:ea typeface="Times New Roman" panose="02020603050405020304" pitchFamily="18" charset="0"/>
              </a:rPr>
              <a:t>those using a cig-a-like</a:t>
            </a:r>
            <a:r>
              <a:rPr lang="en-GB" sz="4000" dirty="0">
                <a:ea typeface="Times New Roman" panose="02020603050405020304" pitchFamily="18" charset="0"/>
              </a:rPr>
              <a:t>. This difference remained after controlling for age and sex (Mod + tank vs. cig-a-like OR=-2.74, 95% -4.98 to -0.45, p=0.019; vape pen vs. cig-a-like OR=-1.97, 95% CI -3.26 to -0.68, </a:t>
            </a:r>
            <a:r>
              <a:rPr lang="en-GB" sz="4000" dirty="0" smtClean="0">
                <a:ea typeface="Times New Roman" panose="02020603050405020304" pitchFamily="18" charset="0"/>
              </a:rPr>
              <a:t>p=0.003</a:t>
            </a:r>
            <a:r>
              <a:rPr lang="en-GB" sz="4000" dirty="0">
                <a:ea typeface="Times New Roman" panose="02020603050405020304" pitchFamily="18" charset="0"/>
              </a:rPr>
              <a:t>). </a:t>
            </a:r>
          </a:p>
          <a:p>
            <a:endParaRPr lang="en-GB" sz="4000" dirty="0">
              <a:ea typeface="Times New Roman" panose="02020603050405020304" pitchFamily="18" charset="0"/>
            </a:endParaRPr>
          </a:p>
          <a:p>
            <a:r>
              <a:rPr lang="en-GB" sz="4000" dirty="0">
                <a:ea typeface="Times New Roman" panose="02020603050405020304" pitchFamily="18" charset="0"/>
              </a:rPr>
              <a:t>There was a small but statistically significant inverse </a:t>
            </a:r>
            <a:r>
              <a:rPr lang="en-GB" sz="4000" dirty="0" smtClean="0">
                <a:ea typeface="Times New Roman" panose="02020603050405020304" pitchFamily="18" charset="0"/>
              </a:rPr>
              <a:t>association </a:t>
            </a:r>
            <a:r>
              <a:rPr lang="en-GB" sz="4000" dirty="0">
                <a:ea typeface="Times New Roman" panose="02020603050405020304" pitchFamily="18" charset="0"/>
              </a:rPr>
              <a:t>between </a:t>
            </a:r>
            <a:r>
              <a:rPr lang="en-GB" sz="4000" b="1" dirty="0">
                <a:ea typeface="Times New Roman" panose="02020603050405020304" pitchFamily="18" charset="0"/>
              </a:rPr>
              <a:t>starting nicotine e liquid strength and </a:t>
            </a:r>
            <a:r>
              <a:rPr lang="en-GB" sz="4000" b="1" dirty="0" smtClean="0">
                <a:ea typeface="Times New Roman" panose="02020603050405020304" pitchFamily="18" charset="0"/>
              </a:rPr>
              <a:t>tobacco smoking relapse</a:t>
            </a:r>
            <a:r>
              <a:rPr lang="en-GB" sz="4000" dirty="0" smtClean="0">
                <a:ea typeface="Times New Roman" panose="02020603050405020304" pitchFamily="18" charset="0"/>
              </a:rPr>
              <a:t> </a:t>
            </a:r>
            <a:r>
              <a:rPr lang="en-GB" sz="4000" dirty="0">
                <a:ea typeface="Times New Roman" panose="02020603050405020304" pitchFamily="18" charset="0"/>
              </a:rPr>
              <a:t>(OR=-0.231, 95% CI -0.460 to -0.0027, p=0.047).</a:t>
            </a:r>
          </a:p>
          <a:p>
            <a:endParaRPr lang="en-GB" sz="2800" dirty="0"/>
          </a:p>
        </p:txBody>
      </p:sp>
      <p:pic>
        <p:nvPicPr>
          <p:cNvPr id="223" name="Picture 2">
            <a:extLst>
              <a:ext uri="{FF2B5EF4-FFF2-40B4-BE49-F238E27FC236}">
                <a16:creationId xmlns:a16="http://schemas.microsoft.com/office/drawing/2014/main" id="{7D3F3546-152A-4EBC-A00A-243B34DBDCC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248723" y="3050196"/>
            <a:ext cx="3332180" cy="1564832"/>
          </a:xfrm>
          <a:prstGeom prst="rect">
            <a:avLst/>
          </a:prstGeom>
          <a:noFill/>
          <a:ln cap="flat">
            <a:noFill/>
          </a:ln>
          <a:effectLst>
            <a:glow rad="546100">
              <a:schemeClr val="bg1"/>
            </a:glow>
          </a:effectLst>
        </p:spPr>
      </p:pic>
      <p:pic>
        <p:nvPicPr>
          <p:cNvPr id="224" name="Picture 5">
            <a:extLst>
              <a:ext uri="{FF2B5EF4-FFF2-40B4-BE49-F238E27FC236}">
                <a16:creationId xmlns:a16="http://schemas.microsoft.com/office/drawing/2014/main" id="{295C02E4-1DE7-43D9-A1D7-A3258CA2DA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36594" y="3292398"/>
            <a:ext cx="3430944" cy="1217093"/>
          </a:xfrm>
          <a:prstGeom prst="rect">
            <a:avLst/>
          </a:prstGeom>
          <a:noFill/>
          <a:ln cap="flat">
            <a:noFill/>
          </a:ln>
          <a:effectLst>
            <a:glow rad="812800">
              <a:schemeClr val="bg1"/>
            </a:glow>
          </a:effectLst>
        </p:spPr>
      </p:pic>
      <p:pic>
        <p:nvPicPr>
          <p:cNvPr id="225" name="Picture 9">
            <a:extLst>
              <a:ext uri="{FF2B5EF4-FFF2-40B4-BE49-F238E27FC236}">
                <a16:creationId xmlns:a16="http://schemas.microsoft.com/office/drawing/2014/main" id="{67F2D4BF-5DEF-4760-9FC3-DE49995A6B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9710" y="3411058"/>
            <a:ext cx="5353899" cy="1106922"/>
          </a:xfrm>
          <a:prstGeom prst="rect">
            <a:avLst/>
          </a:prstGeom>
          <a:noFill/>
          <a:ln cap="flat">
            <a:noFill/>
          </a:ln>
          <a:effectLst>
            <a:glow rad="1409700">
              <a:schemeClr val="bg1"/>
            </a:glow>
          </a:effectLst>
        </p:spPr>
      </p:pic>
      <p:pic>
        <p:nvPicPr>
          <p:cNvPr id="226" name="Picture 3" descr="ECtrav5">
            <a:extLst>
              <a:ext uri="{FF2B5EF4-FFF2-40B4-BE49-F238E27FC236}">
                <a16:creationId xmlns:a16="http://schemas.microsoft.com/office/drawing/2014/main" id="{BF9CB94A-04FC-4CBB-9CEB-B1D1087E656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24567305" y="3196511"/>
            <a:ext cx="4009002" cy="1266913"/>
          </a:xfrm>
          <a:prstGeom prst="rect">
            <a:avLst/>
          </a:prstGeom>
          <a:noFill/>
          <a:ln cap="flat">
            <a:noFill/>
          </a:ln>
          <a:effectLst>
            <a:glow rad="1905000">
              <a:schemeClr val="bg1"/>
            </a:glow>
          </a:effectLst>
        </p:spPr>
      </p:pic>
      <p:sp>
        <p:nvSpPr>
          <p:cNvPr id="227" name="TextBox 226">
            <a:extLst>
              <a:ext uri="{FF2B5EF4-FFF2-40B4-BE49-F238E27FC236}">
                <a16:creationId xmlns:a16="http://schemas.microsoft.com/office/drawing/2014/main" id="{E29FF3C9-5D24-4A51-A407-F06FE15E9912}"/>
              </a:ext>
            </a:extLst>
          </p:cNvPr>
          <p:cNvSpPr txBox="1"/>
          <p:nvPr/>
        </p:nvSpPr>
        <p:spPr>
          <a:xfrm>
            <a:off x="433971" y="22407077"/>
            <a:ext cx="8293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u="sng" dirty="0">
                <a:solidFill>
                  <a:srgbClr val="000000"/>
                </a:solidFill>
              </a:rPr>
              <a:t>SMOKING RELAPSE STATUS AND RISK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34DB0158-F902-4D41-88F2-519191CE273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4987" y="32019891"/>
            <a:ext cx="5328392" cy="2557122"/>
          </a:xfrm>
          <a:prstGeom prst="rect">
            <a:avLst/>
          </a:prstGeom>
          <a:ln w="114300" cmpd="tri">
            <a:solidFill>
              <a:schemeClr val="accent1"/>
            </a:solidFill>
          </a:ln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669D4AE4-5331-487C-86A4-21E915C966C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133154" y="22523265"/>
            <a:ext cx="4084804" cy="2042402"/>
          </a:xfrm>
          <a:prstGeom prst="rect">
            <a:avLst/>
          </a:prstGeom>
          <a:ln w="114300" cmpd="tri">
            <a:solidFill>
              <a:schemeClr val="accent1"/>
            </a:solidFill>
          </a:ln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8CA8EE77-155C-43D9-8637-6EF55A0CA49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154" y="16329276"/>
            <a:ext cx="3887110" cy="2183955"/>
          </a:xfrm>
          <a:prstGeom prst="rect">
            <a:avLst/>
          </a:prstGeom>
          <a:ln w="114300" cmpd="tri">
            <a:solidFill>
              <a:schemeClr val="accent1"/>
            </a:solidFill>
          </a:ln>
        </p:spPr>
      </p:pic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A2103773-B1BE-4183-AF42-D008FFBA4B71}"/>
              </a:ext>
            </a:extLst>
          </p:cNvPr>
          <p:cNvCxnSpPr>
            <a:cxnSpLocks/>
          </p:cNvCxnSpPr>
          <p:nvPr/>
        </p:nvCxnSpPr>
        <p:spPr>
          <a:xfrm>
            <a:off x="-4801" y="8125981"/>
            <a:ext cx="30275213" cy="1"/>
          </a:xfrm>
          <a:prstGeom prst="line">
            <a:avLst/>
          </a:prstGeom>
          <a:ln w="1905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DEA06E44-8F69-4584-8D85-7E8B778BFC53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8" t="30176" r="19473" b="26813"/>
          <a:stretch/>
        </p:blipFill>
        <p:spPr>
          <a:xfrm>
            <a:off x="15544986" y="9618019"/>
            <a:ext cx="14289416" cy="5713592"/>
          </a:xfrm>
          <a:prstGeom prst="rect">
            <a:avLst/>
          </a:prstGeom>
        </p:spPr>
      </p:pic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219286FD-57AD-4CE0-BAA9-1C98752F486B}"/>
              </a:ext>
            </a:extLst>
          </p:cNvPr>
          <p:cNvCxnSpPr>
            <a:cxnSpLocks/>
          </p:cNvCxnSpPr>
          <p:nvPr/>
        </p:nvCxnSpPr>
        <p:spPr>
          <a:xfrm flipV="1">
            <a:off x="-69058" y="15827578"/>
            <a:ext cx="30275213" cy="5731"/>
          </a:xfrm>
          <a:prstGeom prst="line">
            <a:avLst/>
          </a:prstGeom>
          <a:ln w="1905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E3E7323-8BAF-4645-822E-9340F8CFE86A}"/>
              </a:ext>
            </a:extLst>
          </p:cNvPr>
          <p:cNvSpPr txBox="1"/>
          <p:nvPr/>
        </p:nvSpPr>
        <p:spPr>
          <a:xfrm>
            <a:off x="834987" y="8490945"/>
            <a:ext cx="6195391" cy="1119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9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5400" b="1" u="sng" dirty="0">
                <a:solidFill>
                  <a:schemeClr val="bg1"/>
                </a:solidFill>
              </a:rPr>
              <a:t>BACKGROUND</a:t>
            </a:r>
          </a:p>
          <a:p>
            <a:endParaRPr lang="en-GB" sz="1273" dirty="0"/>
          </a:p>
        </p:txBody>
      </p:sp>
    </p:spTree>
    <p:extLst>
      <p:ext uri="{BB962C8B-B14F-4D97-AF65-F5344CB8AC3E}">
        <p14:creationId xmlns:p14="http://schemas.microsoft.com/office/powerpoint/2010/main" val="191406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7341</TotalTime>
  <Words>541</Words>
  <Application>Microsoft Office PowerPoint</Application>
  <PresentationFormat>Custom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Caitlin Notley</dc:creator>
  <cp:lastModifiedBy>Gemma Richmond (MED - Staff)</cp:lastModifiedBy>
  <cp:revision>98</cp:revision>
  <dcterms:created xsi:type="dcterms:W3CDTF">2017-02-21T22:22:42Z</dcterms:created>
  <dcterms:modified xsi:type="dcterms:W3CDTF">2018-06-12T12:25:45Z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-2144078336</vt:i4>
  </property>
  <property fmtid="{D5CDD505-2E9C-101B-9397-08002B2CF9AE}" pid="3" name="_NewReviewCycle">
    <vt:lpwstr/>
  </property>
  <property fmtid="{D5CDD505-2E9C-101B-9397-08002B2CF9AE}" pid="4" name="_EmailSubject">
    <vt:lpwstr>ECtra study poster</vt:lpwstr>
  </property>
  <property fmtid="{D5CDD505-2E9C-101B-9397-08002B2CF9AE}" pid="5" name="_AuthorEmail">
    <vt:lpwstr>G.Richmond@uea.ac.uk</vt:lpwstr>
  </property>
  <property fmtid="{D5CDD505-2E9C-101B-9397-08002B2CF9AE}" pid="6" name="_AuthorEmailDisplayName">
    <vt:lpwstr>Gemma Richmond (MED - Staff)</vt:lpwstr>
  </property>
</Properties>
</file>