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28" r:id="rId2"/>
    <p:sldId id="325" r:id="rId3"/>
    <p:sldId id="330" r:id="rId4"/>
    <p:sldId id="336" r:id="rId5"/>
    <p:sldId id="318" r:id="rId6"/>
    <p:sldId id="327" r:id="rId7"/>
    <p:sldId id="335" r:id="rId8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490955611206709"/>
          <c:y val="0.14128271351346894"/>
          <c:w val="0.72477066533724666"/>
          <c:h val="0.6062299000130878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dk1"/>
            </a:solidFill>
            <a:ln w="25400" cap="flat" cmpd="sng" algn="ctr">
              <a:solidFill>
                <a:schemeClr val="dk1">
                  <a:shade val="50000"/>
                </a:schemeClr>
              </a:solidFill>
              <a:prstDash val="solid"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'End point'!$R$33:$R$44</c:f>
                <c:numCache>
                  <c:formatCode>General</c:formatCode>
                  <c:ptCount val="12"/>
                  <c:pt idx="0">
                    <c:v>1.7720045146669374</c:v>
                  </c:pt>
                  <c:pt idx="1">
                    <c:v>1.6149303390549046</c:v>
                  </c:pt>
                  <c:pt idx="2">
                    <c:v>1.5700318468107599</c:v>
                  </c:pt>
                  <c:pt idx="3">
                    <c:v>1.6324827717314525</c:v>
                  </c:pt>
                  <c:pt idx="4">
                    <c:v>1.8593009439033796</c:v>
                  </c:pt>
                  <c:pt idx="5">
                    <c:v>1.0425929215182692</c:v>
                  </c:pt>
                  <c:pt idx="6">
                    <c:v>1.163185281887628</c:v>
                  </c:pt>
                  <c:pt idx="7">
                    <c:v>1.6009372255026104</c:v>
                  </c:pt>
                </c:numCache>
              </c:numRef>
            </c:plus>
            <c:minus>
              <c:numRef>
                <c:f>'End point'!$R$33:$R$44</c:f>
                <c:numCache>
                  <c:formatCode>General</c:formatCode>
                  <c:ptCount val="12"/>
                  <c:pt idx="0">
                    <c:v>1.7720045146669374</c:v>
                  </c:pt>
                  <c:pt idx="1">
                    <c:v>1.6149303390549046</c:v>
                  </c:pt>
                  <c:pt idx="2">
                    <c:v>1.5700318468107599</c:v>
                  </c:pt>
                  <c:pt idx="3">
                    <c:v>1.6324827717314525</c:v>
                  </c:pt>
                  <c:pt idx="4">
                    <c:v>1.8593009439033796</c:v>
                  </c:pt>
                  <c:pt idx="5">
                    <c:v>1.0425929215182692</c:v>
                  </c:pt>
                  <c:pt idx="6">
                    <c:v>1.163185281887628</c:v>
                  </c:pt>
                  <c:pt idx="7">
                    <c:v>1.6009372255026104</c:v>
                  </c:pt>
                </c:numCache>
              </c:numRef>
            </c:minus>
          </c:errBars>
          <c:cat>
            <c:numRef>
              <c:f>'End point'!$M$33:$M$40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  <c:pt idx="7">
                  <c:v>5</c:v>
                </c:pt>
              </c:numCache>
            </c:numRef>
          </c:cat>
          <c:val>
            <c:numRef>
              <c:f>'End point'!$P$33:$P$40</c:f>
              <c:numCache>
                <c:formatCode>0.000</c:formatCode>
                <c:ptCount val="8"/>
                <c:pt idx="0" formatCode="General">
                  <c:v>100</c:v>
                </c:pt>
                <c:pt idx="1">
                  <c:v>95.1</c:v>
                </c:pt>
                <c:pt idx="2">
                  <c:v>49.5</c:v>
                </c:pt>
                <c:pt idx="3">
                  <c:v>89.3</c:v>
                </c:pt>
                <c:pt idx="4">
                  <c:v>25.9</c:v>
                </c:pt>
                <c:pt idx="5">
                  <c:v>54.7</c:v>
                </c:pt>
                <c:pt idx="6">
                  <c:v>10.7</c:v>
                </c:pt>
                <c:pt idx="7">
                  <c:v>35.700000000000003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2209240"/>
        <c:axId val="272209632"/>
      </c:barChart>
      <c:catAx>
        <c:axId val="272209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72209632"/>
        <c:crosses val="autoZero"/>
        <c:auto val="1"/>
        <c:lblAlgn val="ctr"/>
        <c:lblOffset val="100"/>
        <c:noMultiLvlLbl val="0"/>
      </c:catAx>
      <c:valAx>
        <c:axId val="2722096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/>
                </a:solidFill>
              </a:defRPr>
            </a:pPr>
            <a:endParaRPr lang="en-US"/>
          </a:p>
        </c:txPr>
        <c:crossAx val="2722092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62140657359744"/>
          <c:y val="0.13686406638578619"/>
          <c:w val="0.77030824083369365"/>
          <c:h val="0.669798441198841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Sheet1!$Q$22</c:f>
              <c:strCache>
                <c:ptCount val="1"/>
                <c:pt idx="0">
                  <c:v>Apo+Nec</c:v>
                </c:pt>
              </c:strCache>
            </c:strRef>
          </c:tx>
          <c:spPr>
            <a:solidFill>
              <a:schemeClr val="dk1"/>
            </a:solidFill>
            <a:ln w="25400" cap="flat" cmpd="sng" algn="ctr">
              <a:solidFill>
                <a:schemeClr val="dk1">
                  <a:shade val="50000"/>
                </a:schemeClr>
              </a:solidFill>
              <a:prstDash val="solid"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Sheet1!$P$34:$P$41</c:f>
                <c:numCache>
                  <c:formatCode>General</c:formatCode>
                  <c:ptCount val="8"/>
                  <c:pt idx="0">
                    <c:v>0.44500000000000001</c:v>
                  </c:pt>
                  <c:pt idx="1">
                    <c:v>0.79</c:v>
                  </c:pt>
                  <c:pt idx="2">
                    <c:v>1.3800000000000001</c:v>
                  </c:pt>
                  <c:pt idx="3">
                    <c:v>0.83000000000000018</c:v>
                  </c:pt>
                  <c:pt idx="4">
                    <c:v>3.86</c:v>
                  </c:pt>
                  <c:pt idx="5">
                    <c:v>0.48000000000000009</c:v>
                  </c:pt>
                  <c:pt idx="6">
                    <c:v>7.91</c:v>
                  </c:pt>
                  <c:pt idx="7">
                    <c:v>2.63</c:v>
                  </c:pt>
                </c:numCache>
              </c:numRef>
            </c:plus>
            <c:minus>
              <c:numRef>
                <c:f>Sheet1!$P$34:$P$41</c:f>
                <c:numCache>
                  <c:formatCode>General</c:formatCode>
                  <c:ptCount val="8"/>
                  <c:pt idx="0">
                    <c:v>0.44500000000000001</c:v>
                  </c:pt>
                  <c:pt idx="1">
                    <c:v>0.79</c:v>
                  </c:pt>
                  <c:pt idx="2">
                    <c:v>1.3800000000000001</c:v>
                  </c:pt>
                  <c:pt idx="3">
                    <c:v>0.83000000000000018</c:v>
                  </c:pt>
                  <c:pt idx="4">
                    <c:v>3.86</c:v>
                  </c:pt>
                  <c:pt idx="5">
                    <c:v>0.48000000000000009</c:v>
                  </c:pt>
                  <c:pt idx="6">
                    <c:v>7.91</c:v>
                  </c:pt>
                  <c:pt idx="7">
                    <c:v>2.63</c:v>
                  </c:pt>
                </c:numCache>
              </c:numRef>
            </c:minus>
          </c:errBars>
          <c:cat>
            <c:numRef>
              <c:f>Sheet1!$P$23:$P$30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  <c:pt idx="7">
                  <c:v>5</c:v>
                </c:pt>
              </c:numCache>
            </c:numRef>
          </c:cat>
          <c:val>
            <c:numRef>
              <c:f>Sheet1!$Q$23:$Q$30</c:f>
              <c:numCache>
                <c:formatCode>General</c:formatCode>
                <c:ptCount val="8"/>
                <c:pt idx="0">
                  <c:v>3.68</c:v>
                </c:pt>
                <c:pt idx="1">
                  <c:v>4.28</c:v>
                </c:pt>
                <c:pt idx="2">
                  <c:v>15.8</c:v>
                </c:pt>
                <c:pt idx="3">
                  <c:v>10.25</c:v>
                </c:pt>
                <c:pt idx="4">
                  <c:v>21.34</c:v>
                </c:pt>
                <c:pt idx="5">
                  <c:v>13.3</c:v>
                </c:pt>
                <c:pt idx="6">
                  <c:v>55.7</c:v>
                </c:pt>
                <c:pt idx="7">
                  <c:v>24.3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9631784"/>
        <c:axId val="329632176"/>
      </c:barChart>
      <c:catAx>
        <c:axId val="329631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29632176"/>
        <c:crosses val="autoZero"/>
        <c:auto val="1"/>
        <c:lblAlgn val="ctr"/>
        <c:lblOffset val="100"/>
        <c:noMultiLvlLbl val="0"/>
      </c:catAx>
      <c:valAx>
        <c:axId val="329632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9631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884951881014875"/>
          <c:y val="7.4548702245552628E-2"/>
          <c:w val="0.74311043377642338"/>
          <c:h val="0.6613232720909888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dk1"/>
            </a:solidFill>
            <a:ln w="25400" cap="flat" cmpd="sng" algn="ctr">
              <a:solidFill>
                <a:schemeClr val="dk1">
                  <a:shade val="50000"/>
                </a:schemeClr>
              </a:solidFill>
              <a:prstDash val="solid"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'End point'!$D$25:$K$25</c:f>
                <c:numCache>
                  <c:formatCode>General</c:formatCode>
                  <c:ptCount val="8"/>
                  <c:pt idx="0">
                    <c:v>1.7017637908946113</c:v>
                  </c:pt>
                  <c:pt idx="1">
                    <c:v>6.4839545546423061</c:v>
                  </c:pt>
                  <c:pt idx="2">
                    <c:v>5.8029015730638305</c:v>
                  </c:pt>
                  <c:pt idx="3">
                    <c:v>8.521736912155875</c:v>
                  </c:pt>
                  <c:pt idx="4">
                    <c:v>2.532719223811962</c:v>
                  </c:pt>
                  <c:pt idx="5">
                    <c:v>4.5863565786653195</c:v>
                  </c:pt>
                  <c:pt idx="6">
                    <c:v>1.7022534084755678</c:v>
                  </c:pt>
                  <c:pt idx="7">
                    <c:v>1.0251829105091439</c:v>
                  </c:pt>
                </c:numCache>
              </c:numRef>
            </c:plus>
            <c:minus>
              <c:numRef>
                <c:f>'End point'!$D$25:$K$25</c:f>
                <c:numCache>
                  <c:formatCode>General</c:formatCode>
                  <c:ptCount val="8"/>
                  <c:pt idx="0">
                    <c:v>1.7017637908946113</c:v>
                  </c:pt>
                  <c:pt idx="1">
                    <c:v>6.4839545546423061</c:v>
                  </c:pt>
                  <c:pt idx="2">
                    <c:v>5.8029015730638305</c:v>
                  </c:pt>
                  <c:pt idx="3">
                    <c:v>8.521736912155875</c:v>
                  </c:pt>
                  <c:pt idx="4">
                    <c:v>2.532719223811962</c:v>
                  </c:pt>
                  <c:pt idx="5">
                    <c:v>4.5863565786653195</c:v>
                  </c:pt>
                  <c:pt idx="6">
                    <c:v>1.7022534084755678</c:v>
                  </c:pt>
                  <c:pt idx="7">
                    <c:v>1.0251829105091439</c:v>
                  </c:pt>
                </c:numCache>
              </c:numRef>
            </c:minus>
          </c:errBars>
          <c:cat>
            <c:strRef>
              <c:f>'End point'!$D$11:$K$11</c:f>
              <c:strCache>
                <c:ptCount val="8"/>
                <c:pt idx="0">
                  <c:v>-</c:v>
                </c:pt>
                <c:pt idx="1">
                  <c:v>+</c:v>
                </c:pt>
                <c:pt idx="2">
                  <c:v>-</c:v>
                </c:pt>
                <c:pt idx="3">
                  <c:v>+</c:v>
                </c:pt>
                <c:pt idx="4">
                  <c:v>-</c:v>
                </c:pt>
                <c:pt idx="5">
                  <c:v>+</c:v>
                </c:pt>
                <c:pt idx="6">
                  <c:v>-</c:v>
                </c:pt>
                <c:pt idx="7">
                  <c:v>+</c:v>
                </c:pt>
              </c:strCache>
            </c:strRef>
          </c:cat>
          <c:val>
            <c:numRef>
              <c:f>'End point'!$D$21:$K$21</c:f>
              <c:numCache>
                <c:formatCode>0.00</c:formatCode>
                <c:ptCount val="8"/>
                <c:pt idx="0" formatCode="General">
                  <c:v>100</c:v>
                </c:pt>
                <c:pt idx="1">
                  <c:v>101.40201638311279</c:v>
                </c:pt>
                <c:pt idx="2">
                  <c:v>91.666666666666657</c:v>
                </c:pt>
                <c:pt idx="3">
                  <c:v>71.644612476370526</c:v>
                </c:pt>
                <c:pt idx="4">
                  <c:v>21.109010712035285</c:v>
                </c:pt>
                <c:pt idx="5">
                  <c:v>63.264020163831127</c:v>
                </c:pt>
                <c:pt idx="6">
                  <c:v>4.2375551354757395</c:v>
                </c:pt>
                <c:pt idx="7">
                  <c:v>4.1115311909262768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9633352"/>
        <c:axId val="328846136"/>
      </c:barChart>
      <c:catAx>
        <c:axId val="329633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28846136"/>
        <c:crosses val="autoZero"/>
        <c:auto val="1"/>
        <c:lblAlgn val="ctr"/>
        <c:lblOffset val="100"/>
        <c:noMultiLvlLbl val="0"/>
      </c:catAx>
      <c:valAx>
        <c:axId val="3288461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96333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923483156154781"/>
          <c:y val="0.13936351706036745"/>
          <c:w val="0.6567886008523377"/>
          <c:h val="0.73840676912299441"/>
        </c:manualLayout>
      </c:layout>
      <c:lineChart>
        <c:grouping val="standard"/>
        <c:varyColors val="0"/>
        <c:ser>
          <c:idx val="0"/>
          <c:order val="0"/>
          <c:tx>
            <c:strRef>
              <c:f>Sheet2!$C$23</c:f>
              <c:strCache>
                <c:ptCount val="1"/>
                <c:pt idx="0">
                  <c:v>DMSO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Sheet2!$E$29:$H$29</c:f>
                <c:numCache>
                  <c:formatCode>General</c:formatCode>
                  <c:ptCount val="4"/>
                  <c:pt idx="0">
                    <c:v>0.42698347733791003</c:v>
                  </c:pt>
                  <c:pt idx="1">
                    <c:v>2.3185814746490374</c:v>
                  </c:pt>
                  <c:pt idx="2">
                    <c:v>1.0377158338960066</c:v>
                  </c:pt>
                  <c:pt idx="3">
                    <c:v>0.19453148285518443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numRef>
              <c:f>Sheet2!$D$22:$H$22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12</c:v>
                </c:pt>
                <c:pt idx="4">
                  <c:v>24</c:v>
                </c:pt>
              </c:numCache>
            </c:numRef>
          </c:cat>
          <c:val>
            <c:numRef>
              <c:f>Sheet2!$D$23:$H$23</c:f>
              <c:numCache>
                <c:formatCode>0.00</c:formatCode>
                <c:ptCount val="5"/>
                <c:pt idx="0" formatCode="General">
                  <c:v>51</c:v>
                </c:pt>
                <c:pt idx="1">
                  <c:v>48.354781967473762</c:v>
                </c:pt>
                <c:pt idx="2">
                  <c:v>46.68170401380479</c:v>
                </c:pt>
                <c:pt idx="3">
                  <c:v>56.939908452905478</c:v>
                </c:pt>
                <c:pt idx="4">
                  <c:v>51.787139761606795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Sheet2!$C$24</c:f>
              <c:strCache>
                <c:ptCount val="1"/>
                <c:pt idx="0">
                  <c:v>S2.5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Sheet2!$E$30:$H$30</c:f>
                <c:numCache>
                  <c:formatCode>General</c:formatCode>
                  <c:ptCount val="4"/>
                  <c:pt idx="0">
                    <c:v>2.6273103397757076</c:v>
                  </c:pt>
                  <c:pt idx="1">
                    <c:v>3.7390665727419092</c:v>
                  </c:pt>
                  <c:pt idx="2">
                    <c:v>5.3238079977267887</c:v>
                  </c:pt>
                  <c:pt idx="3">
                    <c:v>4.3906371612385904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numRef>
              <c:f>Sheet2!$D$22:$H$22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12</c:v>
                </c:pt>
                <c:pt idx="4">
                  <c:v>24</c:v>
                </c:pt>
              </c:numCache>
            </c:numRef>
          </c:cat>
          <c:val>
            <c:numRef>
              <c:f>Sheet2!$D$24:$H$24</c:f>
              <c:numCache>
                <c:formatCode>0.00</c:formatCode>
                <c:ptCount val="5"/>
                <c:pt idx="0" formatCode="General">
                  <c:v>51</c:v>
                </c:pt>
                <c:pt idx="1">
                  <c:v>41.703670842255072</c:v>
                </c:pt>
                <c:pt idx="2">
                  <c:v>46.463388352341184</c:v>
                </c:pt>
                <c:pt idx="3">
                  <c:v>78.434282862010264</c:v>
                </c:pt>
                <c:pt idx="4">
                  <c:v>91.507024560899367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Sheet2!$C$25</c:f>
              <c:strCache>
                <c:ptCount val="1"/>
                <c:pt idx="0">
                  <c:v>S5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Sheet2!$E$31:$H$31</c:f>
                <c:numCache>
                  <c:formatCode>General</c:formatCode>
                  <c:ptCount val="4"/>
                  <c:pt idx="0">
                    <c:v>0.51221548723960553</c:v>
                  </c:pt>
                  <c:pt idx="1">
                    <c:v>2.1483983708561398</c:v>
                  </c:pt>
                  <c:pt idx="2">
                    <c:v>3.189645442014593</c:v>
                  </c:pt>
                  <c:pt idx="3">
                    <c:v>2.5997439983669994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numRef>
              <c:f>Sheet2!$D$22:$H$22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12</c:v>
                </c:pt>
                <c:pt idx="4">
                  <c:v>24</c:v>
                </c:pt>
              </c:numCache>
            </c:numRef>
          </c:cat>
          <c:val>
            <c:numRef>
              <c:f>Sheet2!$D$25:$H$25</c:f>
              <c:numCache>
                <c:formatCode>0.00</c:formatCode>
                <c:ptCount val="5"/>
                <c:pt idx="0" formatCode="General">
                  <c:v>51</c:v>
                </c:pt>
                <c:pt idx="1">
                  <c:v>33.602317626295481</c:v>
                </c:pt>
                <c:pt idx="2">
                  <c:v>40.929069057300715</c:v>
                </c:pt>
                <c:pt idx="3">
                  <c:v>89.515428973961647</c:v>
                </c:pt>
                <c:pt idx="4">
                  <c:v>113.45622840339699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Sheet2!$C$26</c:f>
              <c:strCache>
                <c:ptCount val="1"/>
                <c:pt idx="0">
                  <c:v>S10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Sheet2!$E$32:$H$32</c:f>
                <c:numCache>
                  <c:formatCode>General</c:formatCode>
                  <c:ptCount val="4"/>
                  <c:pt idx="0">
                    <c:v>1.277640967119346</c:v>
                  </c:pt>
                  <c:pt idx="1">
                    <c:v>2.049706349585914</c:v>
                  </c:pt>
                  <c:pt idx="2">
                    <c:v>5.2688683094747715</c:v>
                  </c:pt>
                  <c:pt idx="3">
                    <c:v>7.720317096041839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numRef>
              <c:f>Sheet2!$D$22:$H$22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12</c:v>
                </c:pt>
                <c:pt idx="4">
                  <c:v>24</c:v>
                </c:pt>
              </c:numCache>
            </c:numRef>
          </c:cat>
          <c:val>
            <c:numRef>
              <c:f>Sheet2!$D$26:$H$26</c:f>
              <c:numCache>
                <c:formatCode>0.00</c:formatCode>
                <c:ptCount val="5"/>
                <c:pt idx="0" formatCode="General">
                  <c:v>51</c:v>
                </c:pt>
                <c:pt idx="1">
                  <c:v>23.515042243542517</c:v>
                </c:pt>
                <c:pt idx="2">
                  <c:v>25.811908511452085</c:v>
                </c:pt>
                <c:pt idx="3">
                  <c:v>84.898415472348802</c:v>
                </c:pt>
                <c:pt idx="4">
                  <c:v>131.5806680121008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8846920"/>
        <c:axId val="328847312"/>
      </c:lineChart>
      <c:catAx>
        <c:axId val="328846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328847312"/>
        <c:crosses val="autoZero"/>
        <c:auto val="1"/>
        <c:lblAlgn val="ctr"/>
        <c:lblOffset val="100"/>
        <c:noMultiLvlLbl val="0"/>
      </c:catAx>
      <c:valAx>
        <c:axId val="328847312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328846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337111640137116"/>
          <c:y val="0.14738043161271513"/>
          <c:w val="0.18662888359862914"/>
          <c:h val="0.36264654418197728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773832325013428"/>
          <c:y val="7.4548681414823154E-2"/>
          <c:w val="0.80003937007874015"/>
          <c:h val="0.70298993875765525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dk1">
                      <a:tint val="50000"/>
                      <a:satMod val="300000"/>
                    </a:schemeClr>
                  </a:gs>
                  <a:gs pos="35000">
                    <a:schemeClr val="dk1">
                      <a:tint val="37000"/>
                      <a:satMod val="300000"/>
                    </a:schemeClr>
                  </a:gs>
                  <a:gs pos="100000">
                    <a:schemeClr val="dk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dk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dk1">
                      <a:tint val="50000"/>
                      <a:satMod val="300000"/>
                    </a:schemeClr>
                  </a:gs>
                  <a:gs pos="35000">
                    <a:schemeClr val="dk1">
                      <a:tint val="37000"/>
                      <a:satMod val="300000"/>
                    </a:schemeClr>
                  </a:gs>
                  <a:gs pos="100000">
                    <a:schemeClr val="dk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dk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8"/>
            <c:invertIfNegative val="0"/>
            <c:bubble3D val="0"/>
            <c:spPr>
              <a:gradFill rotWithShape="1">
                <a:gsLst>
                  <a:gs pos="0">
                    <a:schemeClr val="dk1">
                      <a:tint val="50000"/>
                      <a:satMod val="300000"/>
                    </a:schemeClr>
                  </a:gs>
                  <a:gs pos="35000">
                    <a:schemeClr val="dk1">
                      <a:tint val="37000"/>
                      <a:satMod val="300000"/>
                    </a:schemeClr>
                  </a:gs>
                  <a:gs pos="100000">
                    <a:schemeClr val="dk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dk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errBars>
            <c:errBarType val="both"/>
            <c:errValType val="cust"/>
            <c:noEndCap val="0"/>
            <c:plus>
              <c:numRef>
                <c:f>'End point'!$L$67:$W$67</c:f>
                <c:numCache>
                  <c:formatCode>General</c:formatCode>
                  <c:ptCount val="12"/>
                  <c:pt idx="0">
                    <c:v>1.9</c:v>
                  </c:pt>
                  <c:pt idx="1">
                    <c:v>5.0999999999999996</c:v>
                  </c:pt>
                  <c:pt idx="2">
                    <c:v>6.9</c:v>
                  </c:pt>
                  <c:pt idx="3">
                    <c:v>4.8</c:v>
                  </c:pt>
                  <c:pt idx="4">
                    <c:v>3.1</c:v>
                  </c:pt>
                  <c:pt idx="5">
                    <c:v>3.5</c:v>
                  </c:pt>
                  <c:pt idx="6">
                    <c:v>2.6</c:v>
                  </c:pt>
                  <c:pt idx="7">
                    <c:v>1.2</c:v>
                  </c:pt>
                  <c:pt idx="8">
                    <c:v>5.6</c:v>
                  </c:pt>
                  <c:pt idx="9">
                    <c:v>3.9</c:v>
                  </c:pt>
                  <c:pt idx="10">
                    <c:v>3.7</c:v>
                  </c:pt>
                  <c:pt idx="11">
                    <c:v>2.4</c:v>
                  </c:pt>
                </c:numCache>
              </c:numRef>
            </c:plus>
            <c:minus>
              <c:numRef>
                <c:f>'End point'!$L$67:$W$67</c:f>
                <c:numCache>
                  <c:formatCode>General</c:formatCode>
                  <c:ptCount val="12"/>
                  <c:pt idx="0">
                    <c:v>1.9</c:v>
                  </c:pt>
                  <c:pt idx="1">
                    <c:v>5.0999999999999996</c:v>
                  </c:pt>
                  <c:pt idx="2">
                    <c:v>6.9</c:v>
                  </c:pt>
                  <c:pt idx="3">
                    <c:v>4.8</c:v>
                  </c:pt>
                  <c:pt idx="4">
                    <c:v>3.1</c:v>
                  </c:pt>
                  <c:pt idx="5">
                    <c:v>3.5</c:v>
                  </c:pt>
                  <c:pt idx="6">
                    <c:v>2.6</c:v>
                  </c:pt>
                  <c:pt idx="7">
                    <c:v>1.2</c:v>
                  </c:pt>
                  <c:pt idx="8">
                    <c:v>5.6</c:v>
                  </c:pt>
                  <c:pt idx="9">
                    <c:v>3.9</c:v>
                  </c:pt>
                  <c:pt idx="10">
                    <c:v>3.7</c:v>
                  </c:pt>
                  <c:pt idx="11">
                    <c:v>2.4</c:v>
                  </c:pt>
                </c:numCache>
              </c:numRef>
            </c:minus>
          </c:errBars>
          <c:cat>
            <c:strRef>
              <c:f>'End point'!$L$64:$W$64</c:f>
              <c:strCache>
                <c:ptCount val="12"/>
                <c:pt idx="0">
                  <c:v>0</c:v>
                </c:pt>
                <c:pt idx="1">
                  <c:v>AS</c:v>
                </c:pt>
                <c:pt idx="2">
                  <c:v>TR1</c:v>
                </c:pt>
                <c:pt idx="3">
                  <c:v>Nrf2</c:v>
                </c:pt>
                <c:pt idx="4">
                  <c:v>AS</c:v>
                </c:pt>
                <c:pt idx="5">
                  <c:v>Keap1</c:v>
                </c:pt>
                <c:pt idx="6">
                  <c:v>TR1</c:v>
                </c:pt>
                <c:pt idx="7">
                  <c:v>Nrf2</c:v>
                </c:pt>
                <c:pt idx="8">
                  <c:v>AS</c:v>
                </c:pt>
                <c:pt idx="9">
                  <c:v>Keap1</c:v>
                </c:pt>
                <c:pt idx="10">
                  <c:v>TR1</c:v>
                </c:pt>
                <c:pt idx="11">
                  <c:v>Nrf2</c:v>
                </c:pt>
              </c:strCache>
            </c:strRef>
          </c:cat>
          <c:val>
            <c:numRef>
              <c:f>'End point'!$L$65:$W$65</c:f>
              <c:numCache>
                <c:formatCode>General</c:formatCode>
                <c:ptCount val="12"/>
                <c:pt idx="0">
                  <c:v>100</c:v>
                </c:pt>
                <c:pt idx="1">
                  <c:v>97.3</c:v>
                </c:pt>
                <c:pt idx="2">
                  <c:v>95.9</c:v>
                </c:pt>
                <c:pt idx="3">
                  <c:v>94.5</c:v>
                </c:pt>
                <c:pt idx="4">
                  <c:v>25.4</c:v>
                </c:pt>
                <c:pt idx="5">
                  <c:v>34</c:v>
                </c:pt>
                <c:pt idx="6">
                  <c:v>23.4</c:v>
                </c:pt>
                <c:pt idx="7">
                  <c:v>19.7</c:v>
                </c:pt>
                <c:pt idx="8">
                  <c:v>59.1</c:v>
                </c:pt>
                <c:pt idx="9">
                  <c:v>68.7</c:v>
                </c:pt>
                <c:pt idx="10">
                  <c:v>50.7</c:v>
                </c:pt>
                <c:pt idx="11">
                  <c:v>32.700000000000003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8848096"/>
        <c:axId val="328848488"/>
      </c:barChart>
      <c:catAx>
        <c:axId val="328848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28848488"/>
        <c:crosses val="autoZero"/>
        <c:auto val="1"/>
        <c:lblAlgn val="ctr"/>
        <c:lblOffset val="100"/>
        <c:noMultiLvlLbl val="0"/>
      </c:catAx>
      <c:valAx>
        <c:axId val="328848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88480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8080045450488"/>
          <c:y val="8.5763526547133456E-2"/>
          <c:w val="0.73429079862333879"/>
          <c:h val="0.663024380988521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'End point'!$Q$23</c:f>
              <c:strCache>
                <c:ptCount val="1"/>
                <c:pt idx="0">
                  <c:v>Ave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errBars>
            <c:errBarType val="both"/>
            <c:errValType val="cust"/>
            <c:noEndCap val="0"/>
            <c:plus>
              <c:numRef>
                <c:f>'End point'!$R$24:$R$31</c:f>
                <c:numCache>
                  <c:formatCode>General</c:formatCode>
                  <c:ptCount val="8"/>
                  <c:pt idx="0">
                    <c:v>4.9645999999999981</c:v>
                  </c:pt>
                  <c:pt idx="1">
                    <c:v>4.2633000000000001</c:v>
                  </c:pt>
                  <c:pt idx="2">
                    <c:v>3.6025</c:v>
                  </c:pt>
                  <c:pt idx="3">
                    <c:v>3.6025</c:v>
                  </c:pt>
                  <c:pt idx="4">
                    <c:v>3.966499999999999</c:v>
                  </c:pt>
                  <c:pt idx="5">
                    <c:v>2.910299999999999</c:v>
                  </c:pt>
                  <c:pt idx="6">
                    <c:v>5.0176999999999996</c:v>
                  </c:pt>
                  <c:pt idx="7">
                    <c:v>5.0210999999999997</c:v>
                  </c:pt>
                </c:numCache>
              </c:numRef>
            </c:plus>
            <c:minus>
              <c:numRef>
                <c:f>'End point'!$R$24:$R$31</c:f>
                <c:numCache>
                  <c:formatCode>General</c:formatCode>
                  <c:ptCount val="8"/>
                  <c:pt idx="0">
                    <c:v>4.9645999999999981</c:v>
                  </c:pt>
                  <c:pt idx="1">
                    <c:v>4.2633000000000001</c:v>
                  </c:pt>
                  <c:pt idx="2">
                    <c:v>3.6025</c:v>
                  </c:pt>
                  <c:pt idx="3">
                    <c:v>3.6025</c:v>
                  </c:pt>
                  <c:pt idx="4">
                    <c:v>3.966499999999999</c:v>
                  </c:pt>
                  <c:pt idx="5">
                    <c:v>2.910299999999999</c:v>
                  </c:pt>
                  <c:pt idx="6">
                    <c:v>5.0176999999999996</c:v>
                  </c:pt>
                  <c:pt idx="7">
                    <c:v>5.0210999999999997</c:v>
                  </c:pt>
                </c:numCache>
              </c:numRef>
            </c:minus>
          </c:errBars>
          <c:cat>
            <c:strRef>
              <c:f>'End point'!$P$24:$P$31</c:f>
              <c:strCache>
                <c:ptCount val="8"/>
                <c:pt idx="0">
                  <c:v>-</c:v>
                </c:pt>
                <c:pt idx="1">
                  <c:v>-</c:v>
                </c:pt>
                <c:pt idx="2">
                  <c:v>+</c:v>
                </c:pt>
                <c:pt idx="3">
                  <c:v>+</c:v>
                </c:pt>
                <c:pt idx="4">
                  <c:v>-</c:v>
                </c:pt>
                <c:pt idx="5">
                  <c:v>-</c:v>
                </c:pt>
                <c:pt idx="6">
                  <c:v>+</c:v>
                </c:pt>
                <c:pt idx="7">
                  <c:v>+</c:v>
                </c:pt>
              </c:strCache>
            </c:strRef>
          </c:cat>
          <c:val>
            <c:numRef>
              <c:f>'End point'!$Q$24:$Q$31</c:f>
              <c:numCache>
                <c:formatCode>General</c:formatCode>
                <c:ptCount val="8"/>
                <c:pt idx="0">
                  <c:v>100</c:v>
                </c:pt>
                <c:pt idx="1">
                  <c:v>94.9</c:v>
                </c:pt>
                <c:pt idx="2">
                  <c:v>93.9</c:v>
                </c:pt>
                <c:pt idx="3">
                  <c:v>94</c:v>
                </c:pt>
                <c:pt idx="4">
                  <c:v>40.800000000000004</c:v>
                </c:pt>
                <c:pt idx="5">
                  <c:v>33.700000000000003</c:v>
                </c:pt>
                <c:pt idx="6">
                  <c:v>94.7</c:v>
                </c:pt>
                <c:pt idx="7">
                  <c:v>76.599999999999994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8453136"/>
        <c:axId val="328453920"/>
      </c:barChart>
      <c:catAx>
        <c:axId val="328453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28453920"/>
        <c:crosses val="autoZero"/>
        <c:auto val="1"/>
        <c:lblAlgn val="ctr"/>
        <c:lblOffset val="100"/>
        <c:noMultiLvlLbl val="0"/>
      </c:catAx>
      <c:valAx>
        <c:axId val="3284539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84531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996974693231847"/>
          <c:y val="0.11771858063196645"/>
          <c:w val="0.78814511199798654"/>
          <c:h val="0.63234311620138428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errBars>
            <c:errBarType val="both"/>
            <c:errValType val="cust"/>
            <c:noEndCap val="0"/>
            <c:plus>
              <c:numRef>
                <c:f>'End point'!$T$9:$T$20</c:f>
                <c:numCache>
                  <c:formatCode>General</c:formatCode>
                  <c:ptCount val="12"/>
                  <c:pt idx="0">
                    <c:v>3.9604292696625674</c:v>
                  </c:pt>
                  <c:pt idx="1">
                    <c:v>2.2465529150233641</c:v>
                  </c:pt>
                  <c:pt idx="2">
                    <c:v>7.2778430870691393</c:v>
                  </c:pt>
                  <c:pt idx="3">
                    <c:v>3.6016662810427098</c:v>
                  </c:pt>
                  <c:pt idx="4">
                    <c:v>1.9761072845369527</c:v>
                  </c:pt>
                  <c:pt idx="5">
                    <c:v>3.874919353999509</c:v>
                  </c:pt>
                  <c:pt idx="6">
                    <c:v>0.86486993241758681</c:v>
                  </c:pt>
                  <c:pt idx="7">
                    <c:v>4.7618273803236582</c:v>
                  </c:pt>
                  <c:pt idx="8">
                    <c:v>1.6932217811025221</c:v>
                  </c:pt>
                  <c:pt idx="9">
                    <c:v>1.4976648490233058</c:v>
                  </c:pt>
                  <c:pt idx="10">
                    <c:v>0.2121320343559645</c:v>
                  </c:pt>
                  <c:pt idx="11">
                    <c:v>1.4909728367747044</c:v>
                  </c:pt>
                </c:numCache>
              </c:numRef>
            </c:plus>
            <c:minus>
              <c:numRef>
                <c:f>'End point'!$T$9:$T$20</c:f>
                <c:numCache>
                  <c:formatCode>General</c:formatCode>
                  <c:ptCount val="12"/>
                  <c:pt idx="0">
                    <c:v>3.9604292696625674</c:v>
                  </c:pt>
                  <c:pt idx="1">
                    <c:v>2.2465529150233641</c:v>
                  </c:pt>
                  <c:pt idx="2">
                    <c:v>7.2778430870691393</c:v>
                  </c:pt>
                  <c:pt idx="3">
                    <c:v>3.6016662810427098</c:v>
                  </c:pt>
                  <c:pt idx="4">
                    <c:v>1.9761072845369527</c:v>
                  </c:pt>
                  <c:pt idx="5">
                    <c:v>3.874919353999509</c:v>
                  </c:pt>
                  <c:pt idx="6">
                    <c:v>0.86486993241758681</c:v>
                  </c:pt>
                  <c:pt idx="7">
                    <c:v>4.7618273803236582</c:v>
                  </c:pt>
                  <c:pt idx="8">
                    <c:v>1.6932217811025221</c:v>
                  </c:pt>
                  <c:pt idx="9">
                    <c:v>1.4976648490233058</c:v>
                  </c:pt>
                  <c:pt idx="10">
                    <c:v>0.2121320343559645</c:v>
                  </c:pt>
                  <c:pt idx="11">
                    <c:v>1.4909728367747044</c:v>
                  </c:pt>
                </c:numCache>
              </c:numRef>
            </c:minus>
          </c:errBars>
          <c:cat>
            <c:numRef>
              <c:f>'End point'!$O$9:$O$20</c:f>
              <c:numCache>
                <c:formatCode>General</c:formatCode>
                <c:ptCount val="12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  <c:pt idx="7">
                  <c:v>5</c:v>
                </c:pt>
                <c:pt idx="8">
                  <c:v>0</c:v>
                </c:pt>
                <c:pt idx="9">
                  <c:v>5</c:v>
                </c:pt>
                <c:pt idx="10">
                  <c:v>0</c:v>
                </c:pt>
                <c:pt idx="11">
                  <c:v>5</c:v>
                </c:pt>
              </c:numCache>
            </c:numRef>
          </c:cat>
          <c:val>
            <c:numRef>
              <c:f>'End point'!$R$9:$R$20</c:f>
              <c:numCache>
                <c:formatCode>0.000</c:formatCode>
                <c:ptCount val="12"/>
                <c:pt idx="0" formatCode="General">
                  <c:v>100</c:v>
                </c:pt>
                <c:pt idx="1">
                  <c:v>97.236492471213495</c:v>
                </c:pt>
                <c:pt idx="2">
                  <c:v>66.944198405668757</c:v>
                </c:pt>
                <c:pt idx="3">
                  <c:v>75.394154118689087</c:v>
                </c:pt>
                <c:pt idx="4">
                  <c:v>50.575730735163873</c:v>
                </c:pt>
                <c:pt idx="5">
                  <c:v>57.838795394154126</c:v>
                </c:pt>
                <c:pt idx="6">
                  <c:v>19.362267493356953</c:v>
                </c:pt>
                <c:pt idx="7">
                  <c:v>18.42338352524358</c:v>
                </c:pt>
                <c:pt idx="8">
                  <c:v>14.508414526129323</c:v>
                </c:pt>
                <c:pt idx="9">
                  <c:v>9.6014171833480972</c:v>
                </c:pt>
                <c:pt idx="10">
                  <c:v>6.2001771479185113</c:v>
                </c:pt>
                <c:pt idx="11">
                  <c:v>4.2161204605845883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8454704"/>
        <c:axId val="328455096"/>
      </c:barChart>
      <c:catAx>
        <c:axId val="328454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28455096"/>
        <c:crosses val="autoZero"/>
        <c:auto val="1"/>
        <c:lblAlgn val="ctr"/>
        <c:lblOffset val="100"/>
        <c:noMultiLvlLbl val="0"/>
      </c:catAx>
      <c:valAx>
        <c:axId val="328455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3284547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0.04545</cdr:x>
      <cdr:y>0.24296</cdr:y>
    </cdr:from>
    <cdr:to>
      <cdr:x>0.11212</cdr:x>
      <cdr:y>0.68016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-208634" y="1072732"/>
          <a:ext cx="1166170" cy="3168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400" dirty="0">
              <a:latin typeface="Arial" panose="020B0604020202020204" pitchFamily="34" charset="0"/>
              <a:cs typeface="Arial" panose="020B0604020202020204" pitchFamily="34" charset="0"/>
            </a:rPr>
            <a:t>Cell viability (%)</a:t>
          </a:r>
        </a:p>
      </cdr:txBody>
    </cdr:sp>
  </cdr:relSizeAnchor>
  <cdr:relSizeAnchor xmlns:cdr="http://schemas.openxmlformats.org/drawingml/2006/chartDrawing">
    <cdr:from>
      <cdr:x>0.02193</cdr:x>
      <cdr:y>0.77029</cdr:y>
    </cdr:from>
    <cdr:to>
      <cdr:x>0.95455</cdr:x>
      <cdr:y>0.94414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04223" y="2054642"/>
          <a:ext cx="4432281" cy="4637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200" dirty="0" smtClean="0"/>
            <a:t>     SFN (</a:t>
          </a:r>
          <a:r>
            <a:rPr lang="en-GB" sz="1200" dirty="0"/>
            <a:t>µM)</a:t>
          </a:r>
        </a:p>
        <a:p xmlns:a="http://schemas.openxmlformats.org/drawingml/2006/main">
          <a:r>
            <a:rPr lang="en-GB" sz="1200" dirty="0" smtClean="0"/>
            <a:t>     </a:t>
          </a:r>
          <a:r>
            <a:rPr lang="en-GB" sz="1200" dirty="0" err="1" smtClean="0"/>
            <a:t>CdSe</a:t>
          </a:r>
          <a:r>
            <a:rPr lang="en-GB" sz="1200" dirty="0" smtClean="0"/>
            <a:t> (µM)    </a:t>
          </a:r>
          <a:r>
            <a:rPr lang="en-GB" sz="1200" dirty="0"/>
            <a:t>0   </a:t>
          </a:r>
          <a:r>
            <a:rPr lang="en-GB" sz="1200" dirty="0" smtClean="0"/>
            <a:t>      </a:t>
          </a:r>
          <a:r>
            <a:rPr lang="en-GB" sz="1200" dirty="0"/>
            <a:t>0      </a:t>
          </a:r>
          <a:r>
            <a:rPr lang="en-GB" sz="1200" dirty="0" smtClean="0"/>
            <a:t>  20       </a:t>
          </a:r>
          <a:r>
            <a:rPr lang="en-GB" sz="1200" dirty="0"/>
            <a:t>20     </a:t>
          </a:r>
          <a:r>
            <a:rPr lang="en-GB" sz="1200" dirty="0" smtClean="0"/>
            <a:t>  </a:t>
          </a:r>
          <a:r>
            <a:rPr lang="en-GB" sz="1200" dirty="0"/>
            <a:t>25  </a:t>
          </a:r>
          <a:r>
            <a:rPr lang="en-GB" sz="1200" dirty="0" smtClean="0"/>
            <a:t>    </a:t>
          </a:r>
          <a:r>
            <a:rPr lang="en-GB" sz="1200" dirty="0"/>
            <a:t>25</a:t>
          </a:r>
          <a:r>
            <a:rPr lang="en-GB" sz="1200" baseline="0" dirty="0"/>
            <a:t>  </a:t>
          </a:r>
          <a:r>
            <a:rPr lang="en-GB" sz="1200" baseline="0" dirty="0" smtClean="0"/>
            <a:t>     </a:t>
          </a:r>
          <a:r>
            <a:rPr lang="en-GB" sz="1200" baseline="0" dirty="0"/>
            <a:t>30   </a:t>
          </a:r>
          <a:r>
            <a:rPr lang="en-GB" sz="1200" baseline="0" dirty="0" smtClean="0"/>
            <a:t>     </a:t>
          </a:r>
          <a:r>
            <a:rPr lang="en-GB" sz="1200" baseline="0" dirty="0"/>
            <a:t>30     </a:t>
          </a:r>
          <a:endParaRPr lang="en-GB" sz="1200" dirty="0"/>
        </a:p>
      </cdr:txBody>
    </cdr:sp>
  </cdr:relSizeAnchor>
  <cdr:relSizeAnchor xmlns:cdr="http://schemas.openxmlformats.org/drawingml/2006/chartDrawing">
    <cdr:from>
      <cdr:x>0.46758</cdr:x>
      <cdr:y>0.15268</cdr:y>
    </cdr:from>
    <cdr:to>
      <cdr:x>0.55933</cdr:x>
      <cdr:y>0.19843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568772" y="480652"/>
          <a:ext cx="504056" cy="144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100" dirty="0"/>
            <a:t>**</a:t>
          </a:r>
        </a:p>
      </cdr:txBody>
    </cdr:sp>
  </cdr:relSizeAnchor>
  <cdr:relSizeAnchor xmlns:cdr="http://schemas.openxmlformats.org/drawingml/2006/chartDrawing">
    <cdr:from>
      <cdr:x>0.65631</cdr:x>
      <cdr:y>0.35026</cdr:y>
    </cdr:from>
    <cdr:to>
      <cdr:x>0.85437</cdr:x>
      <cdr:y>0.42032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219451" y="952500"/>
          <a:ext cx="971550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0.45144</cdr:x>
      <cdr:y>0.22439</cdr:y>
    </cdr:from>
    <cdr:to>
      <cdr:x>0.54782</cdr:x>
      <cdr:y>0.24762</cdr:y>
    </cdr:to>
    <cdr:sp macro="" textlink="">
      <cdr:nvSpPr>
        <cdr:cNvPr id="2" name="Right Bracket 1"/>
        <cdr:cNvSpPr/>
      </cdr:nvSpPr>
      <cdr:spPr>
        <a:xfrm xmlns:a="http://schemas.openxmlformats.org/drawingml/2006/main" rot="16200000">
          <a:off x="2576100" y="490950"/>
          <a:ext cx="73152" cy="504000"/>
        </a:xfrm>
        <a:prstGeom xmlns:a="http://schemas.openxmlformats.org/drawingml/2006/main" prst="rightBracket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0.62744</cdr:x>
      <cdr:y>0.38143</cdr:y>
    </cdr:from>
    <cdr:to>
      <cdr:x>0.72973</cdr:x>
      <cdr:y>0.40213</cdr:y>
    </cdr:to>
    <cdr:sp macro="" textlink="">
      <cdr:nvSpPr>
        <cdr:cNvPr id="6" name="Right Bracket 5"/>
        <cdr:cNvSpPr/>
      </cdr:nvSpPr>
      <cdr:spPr>
        <a:xfrm xmlns:a="http://schemas.openxmlformats.org/drawingml/2006/main" rot="16200000">
          <a:off x="3695373" y="952335"/>
          <a:ext cx="65164" cy="561955"/>
        </a:xfrm>
        <a:prstGeom xmlns:a="http://schemas.openxmlformats.org/drawingml/2006/main" prst="rightBracket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0.81127</cdr:x>
      <cdr:y>0.49944</cdr:y>
    </cdr:from>
    <cdr:to>
      <cdr:x>0.90077</cdr:x>
      <cdr:y>0.52268</cdr:y>
    </cdr:to>
    <cdr:sp macro="" textlink="">
      <cdr:nvSpPr>
        <cdr:cNvPr id="7" name="Right Bracket 6"/>
        <cdr:cNvSpPr/>
      </cdr:nvSpPr>
      <cdr:spPr>
        <a:xfrm xmlns:a="http://schemas.openxmlformats.org/drawingml/2006/main" rot="16200000">
          <a:off x="3691189" y="1205355"/>
          <a:ext cx="63663" cy="389256"/>
        </a:xfrm>
        <a:prstGeom xmlns:a="http://schemas.openxmlformats.org/drawingml/2006/main" prst="rightBracket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0.64845</cdr:x>
      <cdr:y>0.28993</cdr:y>
    </cdr:from>
    <cdr:to>
      <cdr:x>0.72973</cdr:x>
      <cdr:y>0.38143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562417" y="912699"/>
          <a:ext cx="446515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100" dirty="0"/>
            <a:t>**</a:t>
          </a:r>
        </a:p>
      </cdr:txBody>
    </cdr:sp>
  </cdr:relSizeAnchor>
  <cdr:relSizeAnchor xmlns:cdr="http://schemas.openxmlformats.org/drawingml/2006/chartDrawing">
    <cdr:from>
      <cdr:x>0.83061</cdr:x>
      <cdr:y>0.43194</cdr:y>
    </cdr:from>
    <cdr:to>
      <cdr:x>0.92546</cdr:x>
      <cdr:y>0.51769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281914" y="1152128"/>
          <a:ext cx="488966" cy="2287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100" dirty="0" smtClean="0"/>
            <a:t>**</a:t>
          </a:r>
          <a:endParaRPr lang="en-GB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0.01778</cdr:x>
      <cdr:y>0.08333</cdr:y>
    </cdr:from>
    <cdr:to>
      <cdr:x>0.08888</cdr:x>
      <cdr:y>0.83333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756083" y="1044116"/>
          <a:ext cx="1944216" cy="2880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200" dirty="0" smtClean="0">
              <a:latin typeface="Arial" pitchFamily="34" charset="0"/>
              <a:cs typeface="Arial" pitchFamily="34" charset="0"/>
            </a:rPr>
            <a:t>Apoptotic + necrotic </a:t>
          </a:r>
          <a:r>
            <a:rPr lang="en-GB" sz="1200" dirty="0">
              <a:latin typeface="Arial" pitchFamily="34" charset="0"/>
              <a:cs typeface="Arial" pitchFamily="34" charset="0"/>
            </a:rPr>
            <a:t>cells (%)</a:t>
          </a:r>
        </a:p>
      </cdr:txBody>
    </cdr:sp>
  </cdr:relSizeAnchor>
  <cdr:relSizeAnchor xmlns:cdr="http://schemas.openxmlformats.org/drawingml/2006/chartDrawing">
    <cdr:from>
      <cdr:x>0</cdr:x>
      <cdr:y>0.83499</cdr:y>
    </cdr:from>
    <cdr:to>
      <cdr:x>0.99408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2164535"/>
          <a:ext cx="4026873" cy="4277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200" dirty="0"/>
            <a:t>SFN (µM)</a:t>
          </a:r>
        </a:p>
        <a:p xmlns:a="http://schemas.openxmlformats.org/drawingml/2006/main">
          <a:r>
            <a:rPr lang="en-GB" sz="1200" dirty="0" err="1" smtClean="0"/>
            <a:t>CdSe</a:t>
          </a:r>
          <a:r>
            <a:rPr lang="en-GB" sz="1200" dirty="0" smtClean="0"/>
            <a:t> </a:t>
          </a:r>
          <a:r>
            <a:rPr lang="en-GB" sz="1200" dirty="0"/>
            <a:t>(µM) </a:t>
          </a:r>
          <a:r>
            <a:rPr lang="en-GB" sz="1200" dirty="0" smtClean="0"/>
            <a:t>  0        </a:t>
          </a:r>
          <a:r>
            <a:rPr lang="en-GB" sz="1200" dirty="0"/>
            <a:t>0   </a:t>
          </a:r>
          <a:r>
            <a:rPr lang="en-GB" sz="1200" dirty="0" smtClean="0"/>
            <a:t>    </a:t>
          </a:r>
          <a:r>
            <a:rPr lang="en-GB" sz="1200" dirty="0"/>
            <a:t>15 </a:t>
          </a:r>
          <a:r>
            <a:rPr lang="en-GB" sz="1200" dirty="0" smtClean="0"/>
            <a:t>     </a:t>
          </a:r>
          <a:r>
            <a:rPr lang="en-GB" sz="1200" dirty="0"/>
            <a:t>15 </a:t>
          </a:r>
          <a:r>
            <a:rPr lang="en-GB" sz="1200" dirty="0" smtClean="0"/>
            <a:t>     </a:t>
          </a:r>
          <a:r>
            <a:rPr lang="en-GB" sz="1200" dirty="0"/>
            <a:t>20 </a:t>
          </a:r>
          <a:r>
            <a:rPr lang="en-GB" sz="1200" dirty="0" smtClean="0"/>
            <a:t>    </a:t>
          </a:r>
          <a:r>
            <a:rPr lang="en-GB" sz="1200" dirty="0"/>
            <a:t>20 </a:t>
          </a:r>
          <a:r>
            <a:rPr lang="en-GB" sz="1200" dirty="0" smtClean="0"/>
            <a:t>     </a:t>
          </a:r>
          <a:r>
            <a:rPr lang="en-GB" sz="1200" dirty="0"/>
            <a:t>25   </a:t>
          </a:r>
          <a:r>
            <a:rPr lang="en-GB" sz="1200" dirty="0" smtClean="0"/>
            <a:t>   </a:t>
          </a:r>
          <a:r>
            <a:rPr lang="en-GB" sz="1200" dirty="0"/>
            <a:t>25</a:t>
          </a:r>
        </a:p>
      </cdr:txBody>
    </cdr:sp>
  </cdr:relSizeAnchor>
  <cdr:relSizeAnchor xmlns:cdr="http://schemas.openxmlformats.org/drawingml/2006/chartDrawing">
    <cdr:from>
      <cdr:x>0.47107</cdr:x>
      <cdr:y>0.52882</cdr:y>
    </cdr:from>
    <cdr:to>
      <cdr:x>0.52401</cdr:x>
      <cdr:y>0.61878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743522" y="1683701"/>
          <a:ext cx="195942" cy="2864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400" dirty="0" smtClean="0"/>
            <a:t>*</a:t>
          </a:r>
          <a:endParaRPr lang="en-GB" sz="1400" dirty="0"/>
        </a:p>
      </cdr:txBody>
    </cdr:sp>
  </cdr:relSizeAnchor>
  <cdr:relSizeAnchor xmlns:cdr="http://schemas.openxmlformats.org/drawingml/2006/chartDrawing">
    <cdr:from>
      <cdr:x>0.62866</cdr:x>
      <cdr:y>0.40757</cdr:y>
    </cdr:from>
    <cdr:to>
      <cdr:x>0.70464</cdr:x>
      <cdr:y>0.50534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326798" y="1297663"/>
          <a:ext cx="281217" cy="3112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400" dirty="0" smtClean="0"/>
            <a:t>**</a:t>
          </a:r>
          <a:endParaRPr lang="en-GB" sz="1400" dirty="0"/>
        </a:p>
      </cdr:txBody>
    </cdr:sp>
  </cdr:relSizeAnchor>
  <cdr:relSizeAnchor xmlns:cdr="http://schemas.openxmlformats.org/drawingml/2006/chartDrawing">
    <cdr:from>
      <cdr:x>0.83072</cdr:x>
      <cdr:y>0.10653</cdr:y>
    </cdr:from>
    <cdr:to>
      <cdr:x>0.89762</cdr:x>
      <cdr:y>0.1965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074648" y="339168"/>
          <a:ext cx="247610" cy="2864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400" dirty="0" smtClean="0"/>
            <a:t>**</a:t>
          </a:r>
          <a:endParaRPr lang="en-GB" sz="1400" dirty="0"/>
        </a:p>
      </cdr:txBody>
    </cdr:sp>
  </cdr:relSizeAnchor>
  <cdr:relSizeAnchor xmlns:cdr="http://schemas.openxmlformats.org/drawingml/2006/chartDrawing">
    <cdr:from>
      <cdr:x>0.42794</cdr:x>
      <cdr:y>0.59757</cdr:y>
    </cdr:from>
    <cdr:to>
      <cdr:x>0.5412</cdr:x>
      <cdr:y>0.61756</cdr:y>
    </cdr:to>
    <cdr:sp macro="" textlink="">
      <cdr:nvSpPr>
        <cdr:cNvPr id="7" name="Right Bracket 6"/>
        <cdr:cNvSpPr/>
      </cdr:nvSpPr>
      <cdr:spPr>
        <a:xfrm xmlns:a="http://schemas.openxmlformats.org/drawingml/2006/main" rot="16200000">
          <a:off x="1761679" y="1724845"/>
          <a:ext cx="63636" cy="419178"/>
        </a:xfrm>
        <a:prstGeom xmlns:a="http://schemas.openxmlformats.org/drawingml/2006/main" prst="rightBracket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0.6238</cdr:x>
      <cdr:y>0.51429</cdr:y>
    </cdr:from>
    <cdr:to>
      <cdr:x>0.74075</cdr:x>
      <cdr:y>0.53727</cdr:y>
    </cdr:to>
    <cdr:pic>
      <cdr:nvPicPr>
        <cdr:cNvPr id="8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308825" y="1637447"/>
          <a:ext cx="432854" cy="73158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0.81383</cdr:x>
      <cdr:y>0.16601</cdr:y>
    </cdr:from>
    <cdr:to>
      <cdr:x>0.93078</cdr:x>
      <cdr:y>0.18899</cdr:y>
    </cdr:to>
    <cdr:pic>
      <cdr:nvPicPr>
        <cdr:cNvPr id="9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012147" y="528557"/>
          <a:ext cx="432855" cy="73166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0.04583</cdr:x>
      <cdr:y>0.21701</cdr:y>
    </cdr:from>
    <cdr:to>
      <cdr:x>0.13125</cdr:x>
      <cdr:y>0.6684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214312" y="1019175"/>
          <a:ext cx="1238252" cy="3905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400" dirty="0">
              <a:latin typeface="Arial" panose="020B0604020202020204" pitchFamily="34" charset="0"/>
              <a:cs typeface="Arial" panose="020B0604020202020204" pitchFamily="34" charset="0"/>
            </a:rPr>
            <a:t>Cell </a:t>
          </a:r>
          <a:r>
            <a:rPr lang="en-GB" sz="1400" baseline="0" dirty="0">
              <a:latin typeface="Arial" panose="020B0604020202020204" pitchFamily="34" charset="0"/>
              <a:cs typeface="Arial" panose="020B0604020202020204" pitchFamily="34" charset="0"/>
            </a:rPr>
            <a:t> Viability (%)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0.01528</cdr:x>
      <cdr:y>0.75175</cdr:y>
    </cdr:from>
    <cdr:to>
      <cdr:x>0.97746</cdr:x>
      <cdr:y>0.94376</cdr:y>
    </cdr:to>
    <cdr:sp macro="" textlink="">
      <cdr:nvSpPr>
        <cdr:cNvPr id="4" name="TextBox 2"/>
        <cdr:cNvSpPr txBox="1"/>
      </cdr:nvSpPr>
      <cdr:spPr>
        <a:xfrm xmlns:a="http://schemas.openxmlformats.org/drawingml/2006/main">
          <a:off x="71024" y="2384419"/>
          <a:ext cx="4472401" cy="609023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/>
            <a:t>SFN (</a:t>
          </a:r>
          <a:r>
            <a:rPr lang="en-GB" sz="1100" dirty="0" smtClean="0"/>
            <a:t>5µM</a:t>
          </a:r>
          <a:r>
            <a:rPr lang="en-GB" sz="1100" dirty="0"/>
            <a:t>)</a:t>
          </a:r>
        </a:p>
        <a:p xmlns:a="http://schemas.openxmlformats.org/drawingml/2006/main">
          <a:r>
            <a:rPr lang="en-GB" sz="1100" dirty="0"/>
            <a:t>BSO (</a:t>
          </a:r>
          <a:r>
            <a:rPr lang="en-GB" sz="1100" dirty="0" smtClean="0"/>
            <a:t>100µM</a:t>
          </a:r>
          <a:r>
            <a:rPr lang="en-GB" sz="1100" dirty="0"/>
            <a:t>)    -           -           +           +            -           -           +           +    </a:t>
          </a:r>
        </a:p>
        <a:p xmlns:a="http://schemas.openxmlformats.org/drawingml/2006/main">
          <a:r>
            <a:rPr lang="en-GB" sz="1100" dirty="0" err="1"/>
            <a:t>CdSe</a:t>
          </a:r>
          <a:r>
            <a:rPr lang="en-GB" sz="1100" dirty="0"/>
            <a:t> (</a:t>
          </a:r>
          <a:r>
            <a:rPr lang="en-GB" sz="1100" dirty="0" smtClean="0"/>
            <a:t>20µM</a:t>
          </a:r>
          <a:r>
            <a:rPr lang="en-GB" sz="1100" dirty="0"/>
            <a:t>)     -           -            -           -            +           +          +           +</a:t>
          </a:r>
        </a:p>
      </cdr:txBody>
    </cdr:sp>
  </cdr:relSizeAnchor>
  <cdr:relSizeAnchor xmlns:cdr="http://schemas.openxmlformats.org/drawingml/2006/chartDrawing">
    <cdr:from>
      <cdr:x>0.65517</cdr:x>
      <cdr:y>0.28589</cdr:y>
    </cdr:from>
    <cdr:to>
      <cdr:x>0.71866</cdr:x>
      <cdr:y>0.39401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901814" y="887536"/>
          <a:ext cx="281217" cy="3356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 dirty="0" smtClean="0"/>
            <a:t>**</a:t>
          </a:r>
          <a:endParaRPr lang="en-GB" sz="14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0.00989</cdr:x>
      <cdr:y>0.05966</cdr:y>
    </cdr:from>
    <cdr:to>
      <cdr:x>0.08915</cdr:x>
      <cdr:y>0.83649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-768348" y="957230"/>
          <a:ext cx="1937726" cy="3209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400" dirty="0" smtClean="0"/>
            <a:t>GSH (</a:t>
          </a:r>
          <a:r>
            <a:rPr lang="en-GB" sz="1400" dirty="0" err="1" smtClean="0"/>
            <a:t>nmol</a:t>
          </a:r>
          <a:r>
            <a:rPr lang="en-GB" sz="1400" dirty="0" smtClean="0"/>
            <a:t>/mg protein)</a:t>
          </a:r>
          <a:endParaRPr lang="en-GB" sz="14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0.02917</cdr:x>
      <cdr:y>0.1441</cdr:y>
    </cdr:from>
    <cdr:to>
      <cdr:x>0.125</cdr:x>
      <cdr:y>0.69965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409574" y="938209"/>
          <a:ext cx="1524002" cy="438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400" dirty="0">
              <a:latin typeface="Arial" panose="020B0604020202020204" pitchFamily="34" charset="0"/>
              <a:cs typeface="Arial" panose="020B0604020202020204" pitchFamily="34" charset="0"/>
            </a:rPr>
            <a:t>Cell viability (%)</a:t>
          </a:r>
        </a:p>
      </cdr:txBody>
    </cdr:sp>
  </cdr:relSizeAnchor>
  <cdr:relSizeAnchor xmlns:cdr="http://schemas.openxmlformats.org/drawingml/2006/chartDrawing">
    <cdr:from>
      <cdr:x>0.00386</cdr:x>
      <cdr:y>0.78696</cdr:y>
    </cdr:from>
    <cdr:to>
      <cdr:x>0.97683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050" y="2357439"/>
          <a:ext cx="4800600" cy="6381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100" dirty="0"/>
            <a:t>siRNA (20nM)</a:t>
          </a:r>
        </a:p>
        <a:p xmlns:a="http://schemas.openxmlformats.org/drawingml/2006/main">
          <a:r>
            <a:rPr lang="en-GB" sz="1100" dirty="0"/>
            <a:t>SFN </a:t>
          </a:r>
          <a:r>
            <a:rPr lang="en-GB" sz="1100" dirty="0" smtClean="0"/>
            <a:t>(</a:t>
          </a:r>
          <a:r>
            <a:rPr lang="el-GR" sz="1100" dirty="0" smtClean="0"/>
            <a:t>μ</a:t>
          </a:r>
          <a:r>
            <a:rPr lang="en-GB" sz="1100" dirty="0" smtClean="0"/>
            <a:t>M</a:t>
          </a:r>
          <a:r>
            <a:rPr lang="en-GB" sz="1100" dirty="0"/>
            <a:t>)           0         0        0         0        0        0        0        0        5         5        5       5     </a:t>
          </a:r>
        </a:p>
        <a:p xmlns:a="http://schemas.openxmlformats.org/drawingml/2006/main">
          <a:r>
            <a:rPr lang="en-GB" sz="1100" dirty="0" err="1"/>
            <a:t>CdSe</a:t>
          </a:r>
          <a:r>
            <a:rPr lang="en-GB" sz="1100" dirty="0"/>
            <a:t> </a:t>
          </a:r>
          <a:r>
            <a:rPr lang="en-GB" sz="1100" dirty="0" smtClean="0"/>
            <a:t>(</a:t>
          </a:r>
          <a:r>
            <a:rPr lang="el-GR" sz="1100" dirty="0" smtClean="0"/>
            <a:t>μ</a:t>
          </a:r>
          <a:r>
            <a:rPr lang="en-GB" sz="1100" dirty="0" smtClean="0"/>
            <a:t>M</a:t>
          </a:r>
          <a:r>
            <a:rPr lang="en-GB" sz="1100" dirty="0"/>
            <a:t>)         0         0        0         0       20      20      20     20      20      20      20     20</a:t>
          </a:r>
        </a:p>
      </cdr:txBody>
    </cdr:sp>
  </cdr:relSizeAnchor>
  <cdr:relSizeAnchor xmlns:cdr="http://schemas.openxmlformats.org/drawingml/2006/chartDrawing">
    <cdr:from>
      <cdr:x>0.90926</cdr:x>
      <cdr:y>0.45257</cdr:y>
    </cdr:from>
    <cdr:to>
      <cdr:x>0.99035</cdr:x>
      <cdr:y>0.53968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486254" y="1357874"/>
          <a:ext cx="400071" cy="2613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400"/>
            <a:t>**</a:t>
          </a:r>
        </a:p>
      </cdr:txBody>
    </cdr:sp>
  </cdr:relSizeAnchor>
  <cdr:relSizeAnchor xmlns:cdr="http://schemas.openxmlformats.org/drawingml/2006/chartDrawing">
    <cdr:from>
      <cdr:x>0.78107</cdr:x>
      <cdr:y>0.26</cdr:y>
    </cdr:from>
    <cdr:to>
      <cdr:x>0.83705</cdr:x>
      <cdr:y>0.332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853772" y="780098"/>
          <a:ext cx="276203" cy="2160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400" dirty="0"/>
            <a:t>*</a:t>
          </a:r>
        </a:p>
      </cdr:txBody>
    </cdr:sp>
  </cdr:relSizeAnchor>
  <cdr:relSizeAnchor xmlns:cdr="http://schemas.openxmlformats.org/drawingml/2006/chartDrawing">
    <cdr:from>
      <cdr:x>0.64865</cdr:x>
      <cdr:y>0.53968</cdr:y>
    </cdr:from>
    <cdr:to>
      <cdr:x>0.70527</cdr:x>
      <cdr:y>0.62328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3200400" y="1619250"/>
          <a:ext cx="279378" cy="2508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/>
            <a:t>*</a:t>
          </a:r>
        </a:p>
      </cdr:txBody>
    </cdr:sp>
  </cdr:relSizeAnchor>
  <cdr:relSizeAnchor xmlns:cdr="http://schemas.openxmlformats.org/drawingml/2006/chartDrawing">
    <cdr:from>
      <cdr:x>0.51459</cdr:x>
      <cdr:y>0.476</cdr:y>
    </cdr:from>
    <cdr:to>
      <cdr:x>0.5918</cdr:x>
      <cdr:y>0.56489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538983" y="1428180"/>
          <a:ext cx="380950" cy="2667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 dirty="0"/>
            <a:t>*</a:t>
          </a:r>
        </a:p>
      </cdr:txBody>
    </cdr:sp>
  </cdr:relSizeAnchor>
  <cdr:relSizeAnchor xmlns:cdr="http://schemas.openxmlformats.org/drawingml/2006/chartDrawing">
    <cdr:from>
      <cdr:x>0.84826</cdr:x>
      <cdr:y>0.34728</cdr:y>
    </cdr:from>
    <cdr:to>
      <cdr:x>0.90423</cdr:x>
      <cdr:y>0.40561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4185256" y="1041972"/>
          <a:ext cx="276153" cy="1750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 dirty="0"/>
            <a:t>*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0.06762</cdr:x>
      <cdr:y>0.17009</cdr:y>
    </cdr:from>
    <cdr:to>
      <cdr:x>0.14593</cdr:x>
      <cdr:y>0.61813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139903" y="1037823"/>
          <a:ext cx="1416847" cy="4169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 dirty="0">
              <a:latin typeface="Arial" panose="020B0604020202020204" pitchFamily="34" charset="0"/>
              <a:cs typeface="Arial" panose="020B0604020202020204" pitchFamily="34" charset="0"/>
            </a:rPr>
            <a:t>Cell </a:t>
          </a:r>
          <a:r>
            <a:rPr lang="en-GB" sz="1400" dirty="0" smtClean="0">
              <a:latin typeface="Arial" panose="020B0604020202020204" pitchFamily="34" charset="0"/>
              <a:cs typeface="Arial" panose="020B0604020202020204" pitchFamily="34" charset="0"/>
            </a:rPr>
            <a:t>viability (%)</a:t>
          </a:r>
          <a:endParaRPr lang="en-GB" sz="14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0.00821</cdr:x>
      <cdr:y>0.75402</cdr:y>
    </cdr:from>
    <cdr:to>
      <cdr:x>0.97397</cdr:x>
      <cdr:y>0.97426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41275" y="2384425"/>
          <a:ext cx="4857036" cy="6964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 smtClean="0"/>
            <a:t>SFN (</a:t>
          </a:r>
          <a:r>
            <a:rPr lang="en-GB" sz="1100" dirty="0" smtClean="0"/>
            <a:t>5 µM</a:t>
          </a:r>
          <a:r>
            <a:rPr lang="en-GB" sz="1100" dirty="0"/>
            <a:t>)</a:t>
          </a:r>
        </a:p>
        <a:p xmlns:a="http://schemas.openxmlformats.org/drawingml/2006/main">
          <a:r>
            <a:rPr lang="en-GB" sz="1100" dirty="0" err="1" smtClean="0"/>
            <a:t>CdSe</a:t>
          </a:r>
          <a:r>
            <a:rPr lang="en-GB" sz="1100" dirty="0" smtClean="0"/>
            <a:t> (</a:t>
          </a:r>
          <a:r>
            <a:rPr lang="en-GB" sz="1100" dirty="0"/>
            <a:t>20 </a:t>
          </a:r>
          <a:r>
            <a:rPr lang="en-GB" sz="1100" dirty="0" smtClean="0"/>
            <a:t>µM</a:t>
          </a:r>
          <a:r>
            <a:rPr lang="en-GB" sz="1100" dirty="0"/>
            <a:t>)            </a:t>
          </a:r>
          <a:r>
            <a:rPr lang="en-GB" sz="1100" dirty="0" smtClean="0"/>
            <a:t>      </a:t>
          </a:r>
          <a:r>
            <a:rPr lang="en-GB" sz="1100" dirty="0"/>
            <a:t>-              -              -             </a:t>
          </a:r>
          <a:r>
            <a:rPr lang="en-GB" sz="1100" baseline="0" dirty="0"/>
            <a:t> -</a:t>
          </a:r>
          <a:r>
            <a:rPr lang="en-GB" sz="1100" dirty="0"/>
            <a:t>              +             +           </a:t>
          </a:r>
          <a:r>
            <a:rPr lang="en-GB" sz="1100" dirty="0" smtClean="0"/>
            <a:t>  </a:t>
          </a:r>
          <a:r>
            <a:rPr lang="en-GB" sz="1100" dirty="0"/>
            <a:t>+             + </a:t>
          </a:r>
        </a:p>
        <a:p xmlns:a="http://schemas.openxmlformats.org/drawingml/2006/main">
          <a:r>
            <a:rPr lang="en-GB" sz="1100" dirty="0" err="1" smtClean="0"/>
            <a:t>Wortmannin</a:t>
          </a:r>
          <a:r>
            <a:rPr lang="en-GB" sz="1100" dirty="0" smtClean="0"/>
            <a:t> (0.1µM)</a:t>
          </a:r>
          <a:r>
            <a:rPr lang="en-GB" sz="1100" baseline="0" dirty="0" smtClean="0"/>
            <a:t>    </a:t>
          </a:r>
          <a:r>
            <a:rPr lang="en-GB" sz="1100" baseline="0" dirty="0"/>
            <a:t>-              +             -              +              -             +              -          </a:t>
          </a:r>
          <a:r>
            <a:rPr lang="en-GB" sz="1100" baseline="0" dirty="0" smtClean="0"/>
            <a:t>   </a:t>
          </a:r>
          <a:r>
            <a:rPr lang="en-GB" sz="1100" baseline="0" dirty="0"/>
            <a:t>+  </a:t>
          </a:r>
          <a:endParaRPr lang="en-GB" sz="1100" dirty="0"/>
        </a:p>
      </cdr:txBody>
    </cdr:sp>
  </cdr:relSizeAnchor>
  <cdr:relSizeAnchor xmlns:cdr="http://schemas.openxmlformats.org/drawingml/2006/chartDrawing">
    <cdr:from>
      <cdr:x>0.82683</cdr:x>
      <cdr:y>0.14458</cdr:y>
    </cdr:from>
    <cdr:to>
      <cdr:x>0.9288</cdr:x>
      <cdr:y>0.17169</cdr:y>
    </cdr:to>
    <cdr:sp macro="" textlink="">
      <cdr:nvSpPr>
        <cdr:cNvPr id="6" name="Left Bracket 5"/>
        <cdr:cNvSpPr/>
      </cdr:nvSpPr>
      <cdr:spPr>
        <a:xfrm xmlns:a="http://schemas.openxmlformats.org/drawingml/2006/main" rot="5400000">
          <a:off x="4631050" y="228603"/>
          <a:ext cx="85730" cy="542937"/>
        </a:xfrm>
        <a:prstGeom xmlns:a="http://schemas.openxmlformats.org/drawingml/2006/main" prst="leftBracket">
          <a:avLst>
            <a:gd name="adj" fmla="val 0"/>
          </a:avLst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0.84573</cdr:x>
      <cdr:y>0.06182</cdr:y>
    </cdr:from>
    <cdr:to>
      <cdr:x>0.9404</cdr:x>
      <cdr:y>0.13014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03079" y="195509"/>
          <a:ext cx="504068" cy="216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400" dirty="0" smtClean="0"/>
            <a:t>**</a:t>
          </a:r>
          <a:endParaRPr lang="en-GB" sz="14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0.02959</cdr:x>
      <cdr:y>0.19449</cdr:y>
    </cdr:from>
    <cdr:to>
      <cdr:x>0.13035</cdr:x>
      <cdr:y>0.69156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-339887" y="1054494"/>
          <a:ext cx="1458241" cy="4904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400" dirty="0">
              <a:latin typeface="Arial" panose="020B0604020202020204" pitchFamily="34" charset="0"/>
              <a:cs typeface="Arial" panose="020B0604020202020204" pitchFamily="34" charset="0"/>
            </a:rPr>
            <a:t>Cell viability (%)</a:t>
          </a:r>
        </a:p>
      </cdr:txBody>
    </cdr:sp>
  </cdr:relSizeAnchor>
  <cdr:relSizeAnchor xmlns:cdr="http://schemas.openxmlformats.org/drawingml/2006/chartDrawing">
    <cdr:from>
      <cdr:x>0.02083</cdr:x>
      <cdr:y>0.66667</cdr:y>
    </cdr:from>
    <cdr:to>
      <cdr:x>0.22083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95250" y="23050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/>
        </a:p>
      </cdr:txBody>
    </cdr:sp>
  </cdr:relSizeAnchor>
  <cdr:relSizeAnchor xmlns:cdr="http://schemas.openxmlformats.org/drawingml/2006/chartDrawing">
    <cdr:from>
      <cdr:x>0.03666</cdr:x>
      <cdr:y>0.76042</cdr:y>
    </cdr:from>
    <cdr:to>
      <cdr:x>0.97963</cdr:x>
      <cdr:y>0.96429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71450" y="2230844"/>
          <a:ext cx="4410076" cy="5980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200" dirty="0" smtClean="0"/>
            <a:t>SFN (</a:t>
          </a:r>
          <a:r>
            <a:rPr lang="en-GB" sz="1200" dirty="0"/>
            <a:t>µM)</a:t>
          </a:r>
        </a:p>
        <a:p xmlns:a="http://schemas.openxmlformats.org/drawingml/2006/main">
          <a:r>
            <a:rPr lang="en-GB" sz="1200" dirty="0" err="1" smtClean="0"/>
            <a:t>CdSe</a:t>
          </a:r>
          <a:r>
            <a:rPr lang="en-GB" sz="1200" dirty="0" smtClean="0"/>
            <a:t> (</a:t>
          </a:r>
          <a:r>
            <a:rPr lang="en-GB" sz="1200" dirty="0"/>
            <a:t>µM</a:t>
          </a:r>
          <a:r>
            <a:rPr lang="en-GB" sz="1200" dirty="0" smtClean="0"/>
            <a:t>)   </a:t>
          </a:r>
          <a:r>
            <a:rPr lang="en-GB" sz="1100" dirty="0"/>
            <a:t>0        0        5   </a:t>
          </a:r>
          <a:r>
            <a:rPr lang="en-GB" sz="1100" dirty="0" smtClean="0"/>
            <a:t>    </a:t>
          </a:r>
          <a:r>
            <a:rPr lang="en-GB" sz="1100" dirty="0"/>
            <a:t>5      10      10      20     20      25      25     30  </a:t>
          </a:r>
          <a:r>
            <a:rPr lang="en-GB" sz="1100" dirty="0" smtClean="0"/>
            <a:t>   </a:t>
          </a:r>
          <a:r>
            <a:rPr lang="en-GB" sz="1100" dirty="0"/>
            <a:t>30 </a:t>
          </a:r>
        </a:p>
      </cdr:txBody>
    </cdr:sp>
  </cdr:relSizeAnchor>
  <cdr:relSizeAnchor xmlns:cdr="http://schemas.openxmlformats.org/drawingml/2006/chartDrawing">
    <cdr:from>
      <cdr:x>0.48501</cdr:x>
      <cdr:y>0.38688</cdr:y>
    </cdr:from>
    <cdr:to>
      <cdr:x>0.55577</cdr:x>
      <cdr:y>0.4026</cdr:y>
    </cdr:to>
    <cdr:sp macro="" textlink="">
      <cdr:nvSpPr>
        <cdr:cNvPr id="6" name="Right Bracket 5"/>
        <cdr:cNvSpPr/>
      </cdr:nvSpPr>
      <cdr:spPr>
        <a:xfrm xmlns:a="http://schemas.openxmlformats.org/drawingml/2006/main" rot="16200000">
          <a:off x="2509837" y="985847"/>
          <a:ext cx="46118" cy="344408"/>
        </a:xfrm>
        <a:prstGeom xmlns:a="http://schemas.openxmlformats.org/drawingml/2006/main" prst="rightBracket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GB"/>
        </a:p>
      </cdr:txBody>
    </cdr:sp>
  </cdr:relSizeAnchor>
  <cdr:relSizeAnchor xmlns:cdr="http://schemas.openxmlformats.org/drawingml/2006/chartDrawing">
    <cdr:from>
      <cdr:x>0.61612</cdr:x>
      <cdr:y>0.58818</cdr:y>
    </cdr:from>
    <cdr:to>
      <cdr:x>0.68493</cdr:x>
      <cdr:y>0.60376</cdr:y>
    </cdr:to>
    <cdr:sp macro="" textlink="">
      <cdr:nvSpPr>
        <cdr:cNvPr id="7" name="Right Bracket 6"/>
        <cdr:cNvSpPr/>
      </cdr:nvSpPr>
      <cdr:spPr>
        <a:xfrm xmlns:a="http://schemas.openxmlformats.org/drawingml/2006/main" rot="16200000">
          <a:off x="3143447" y="1580947"/>
          <a:ext cx="45707" cy="334918"/>
        </a:xfrm>
        <a:prstGeom xmlns:a="http://schemas.openxmlformats.org/drawingml/2006/main" prst="rightBracket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GB"/>
        </a:p>
      </cdr:txBody>
    </cdr:sp>
  </cdr:relSizeAnchor>
  <cdr:relSizeAnchor xmlns:cdr="http://schemas.openxmlformats.org/drawingml/2006/chartDrawing">
    <cdr:from>
      <cdr:x>0.75115</cdr:x>
      <cdr:y>0.61416</cdr:y>
    </cdr:from>
    <cdr:to>
      <cdr:x>0.818</cdr:x>
      <cdr:y>0.63312</cdr:y>
    </cdr:to>
    <cdr:sp macro="" textlink="">
      <cdr:nvSpPr>
        <cdr:cNvPr id="8" name="Right Bracket 7"/>
        <cdr:cNvSpPr/>
      </cdr:nvSpPr>
      <cdr:spPr>
        <a:xfrm xmlns:a="http://schemas.openxmlformats.org/drawingml/2006/main" rot="16200000">
          <a:off x="3790931" y="1666880"/>
          <a:ext cx="55623" cy="325377"/>
        </a:xfrm>
        <a:prstGeom xmlns:a="http://schemas.openxmlformats.org/drawingml/2006/main" prst="rightBracket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GB"/>
        </a:p>
      </cdr:txBody>
    </cdr:sp>
  </cdr:relSizeAnchor>
  <cdr:relSizeAnchor xmlns:cdr="http://schemas.openxmlformats.org/drawingml/2006/chartDrawing">
    <cdr:from>
      <cdr:x>0.87867</cdr:x>
      <cdr:y>0.66611</cdr:y>
    </cdr:from>
    <cdr:to>
      <cdr:x>0.9449</cdr:x>
      <cdr:y>0.68832</cdr:y>
    </cdr:to>
    <cdr:sp macro="" textlink="">
      <cdr:nvSpPr>
        <cdr:cNvPr id="9" name="Right Bracket 8"/>
        <cdr:cNvSpPr/>
      </cdr:nvSpPr>
      <cdr:spPr>
        <a:xfrm xmlns:a="http://schemas.openxmlformats.org/drawingml/2006/main" rot="16200000">
          <a:off x="4405318" y="1825552"/>
          <a:ext cx="65158" cy="322359"/>
        </a:xfrm>
        <a:prstGeom xmlns:a="http://schemas.openxmlformats.org/drawingml/2006/main" prst="rightBracket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GB"/>
        </a:p>
      </cdr:txBody>
    </cdr:sp>
  </cdr:relSizeAnchor>
  <cdr:relSizeAnchor xmlns:cdr="http://schemas.openxmlformats.org/drawingml/2006/chartDrawing">
    <cdr:from>
      <cdr:x>0.34508</cdr:x>
      <cdr:y>0.29329</cdr:y>
    </cdr:from>
    <cdr:to>
      <cdr:x>0.41583</cdr:x>
      <cdr:y>0.30901</cdr:y>
    </cdr:to>
    <cdr:sp macro="" textlink="">
      <cdr:nvSpPr>
        <cdr:cNvPr id="10" name="Right Bracket 9"/>
        <cdr:cNvSpPr/>
      </cdr:nvSpPr>
      <cdr:spPr>
        <a:xfrm xmlns:a="http://schemas.openxmlformats.org/drawingml/2006/main" rot="16200000">
          <a:off x="1828720" y="711280"/>
          <a:ext cx="46118" cy="344408"/>
        </a:xfrm>
        <a:prstGeom xmlns:a="http://schemas.openxmlformats.org/drawingml/2006/main" prst="rightBracket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GB"/>
        </a:p>
      </cdr:txBody>
    </cdr:sp>
  </cdr:relSizeAnchor>
  <cdr:relSizeAnchor xmlns:cdr="http://schemas.openxmlformats.org/drawingml/2006/chartDrawing">
    <cdr:from>
      <cdr:x>0.35421</cdr:x>
      <cdr:y>0.22727</cdr:y>
    </cdr:from>
    <cdr:to>
      <cdr:x>0.41096</cdr:x>
      <cdr:y>0.27922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724025" y="666750"/>
          <a:ext cx="276225" cy="152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/>
            <a:t>*</a:t>
          </a:r>
        </a:p>
      </cdr:txBody>
    </cdr:sp>
  </cdr:relSizeAnchor>
  <cdr:relSizeAnchor xmlns:cdr="http://schemas.openxmlformats.org/drawingml/2006/chartDrawing">
    <cdr:from>
      <cdr:x>0.49185</cdr:x>
      <cdr:y>0.31602</cdr:y>
    </cdr:from>
    <cdr:to>
      <cdr:x>0.5486</cdr:x>
      <cdr:y>0.36797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393950" y="927100"/>
          <a:ext cx="276225" cy="152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/>
            <a:t>*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CCA5BD-EC53-45B4-8D50-43F3B6DDAD93}" type="datetimeFigureOut">
              <a:rPr lang="en-GB" smtClean="0"/>
              <a:pPr/>
              <a:t>07/09/2015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6C4FC6-B016-4993-9B60-BE9E31EB941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474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411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6411"/>
          </a:xfrm>
          <a:prstGeom prst="rect">
            <a:avLst/>
          </a:prstGeom>
        </p:spPr>
        <p:txBody>
          <a:bodyPr vert="horz" lIns="91426" tIns="45714" rIns="91426" bIns="45714" rtlCol="0"/>
          <a:lstStyle>
            <a:lvl1pPr algn="r">
              <a:defRPr sz="1200"/>
            </a:lvl1pPr>
          </a:lstStyle>
          <a:p>
            <a:fld id="{1A36F164-9BC4-465E-9599-0CC22FB1D021}" type="datetimeFigureOut">
              <a:rPr lang="en-GB" smtClean="0"/>
              <a:pPr/>
              <a:t>07/09/2015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4" rIns="91426" bIns="457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 vert="horz" lIns="91426" tIns="45714" rIns="91426" bIns="457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30091"/>
            <a:ext cx="2945659" cy="496411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30091"/>
            <a:ext cx="2945659" cy="496411"/>
          </a:xfrm>
          <a:prstGeom prst="rect">
            <a:avLst/>
          </a:prstGeom>
        </p:spPr>
        <p:txBody>
          <a:bodyPr vert="horz" lIns="91426" tIns="45714" rIns="91426" bIns="45714" rtlCol="0" anchor="b"/>
          <a:lstStyle>
            <a:lvl1pPr algn="r">
              <a:defRPr sz="1200"/>
            </a:lvl1pPr>
          </a:lstStyle>
          <a:p>
            <a:fld id="{6612C372-4202-408F-A659-E5B5BA4A172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797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2C372-4202-408F-A659-E5B5BA4A1720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706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2C372-4202-408F-A659-E5B5BA4A1720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478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2C372-4202-408F-A659-E5B5BA4A1720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886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Put folds?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2C372-4202-408F-A659-E5B5BA4A1720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530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2C372-4202-408F-A659-E5B5BA4A1720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790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65A2-85D2-462C-9736-E358C5E625E6}" type="datetimeFigureOut">
              <a:rPr lang="en-GB" smtClean="0"/>
              <a:pPr/>
              <a:t>07/09/2015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400DC-E202-466A-8E36-338D73FF3B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1449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65A2-85D2-462C-9736-E358C5E625E6}" type="datetimeFigureOut">
              <a:rPr lang="en-GB" smtClean="0"/>
              <a:pPr/>
              <a:t>07/09/2015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400DC-E202-466A-8E36-338D73FF3B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722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65A2-85D2-462C-9736-E358C5E625E6}" type="datetimeFigureOut">
              <a:rPr lang="en-GB" smtClean="0"/>
              <a:pPr/>
              <a:t>07/09/2015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400DC-E202-466A-8E36-338D73FF3B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283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65A2-85D2-462C-9736-E358C5E625E6}" type="datetimeFigureOut">
              <a:rPr lang="en-GB" smtClean="0"/>
              <a:pPr/>
              <a:t>07/09/2015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400DC-E202-466A-8E36-338D73FF3B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534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65A2-85D2-462C-9736-E358C5E625E6}" type="datetimeFigureOut">
              <a:rPr lang="en-GB" smtClean="0"/>
              <a:pPr/>
              <a:t>07/09/2015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400DC-E202-466A-8E36-338D73FF3B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967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65A2-85D2-462C-9736-E358C5E625E6}" type="datetimeFigureOut">
              <a:rPr lang="en-GB" smtClean="0"/>
              <a:pPr/>
              <a:t>07/09/2015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400DC-E202-466A-8E36-338D73FF3B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410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65A2-85D2-462C-9736-E358C5E625E6}" type="datetimeFigureOut">
              <a:rPr lang="en-GB" smtClean="0"/>
              <a:pPr/>
              <a:t>07/09/2015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400DC-E202-466A-8E36-338D73FF3B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246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65A2-85D2-462C-9736-E358C5E625E6}" type="datetimeFigureOut">
              <a:rPr lang="en-GB" smtClean="0"/>
              <a:pPr/>
              <a:t>07/09/2015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400DC-E202-466A-8E36-338D73FF3B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680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65A2-85D2-462C-9736-E358C5E625E6}" type="datetimeFigureOut">
              <a:rPr lang="en-GB" smtClean="0"/>
              <a:pPr/>
              <a:t>07/09/2015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400DC-E202-466A-8E36-338D73FF3B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820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65A2-85D2-462C-9736-E358C5E625E6}" type="datetimeFigureOut">
              <a:rPr lang="en-GB" smtClean="0"/>
              <a:pPr/>
              <a:t>07/09/2015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400DC-E202-466A-8E36-338D73FF3B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334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65A2-85D2-462C-9736-E358C5E625E6}" type="datetimeFigureOut">
              <a:rPr lang="en-GB" smtClean="0"/>
              <a:pPr/>
              <a:t>07/09/2015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400DC-E202-466A-8E36-338D73FF3B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063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B65A2-85D2-462C-9736-E358C5E625E6}" type="datetimeFigureOut">
              <a:rPr lang="en-GB" smtClean="0"/>
              <a:pPr/>
              <a:t>07/09/2015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400DC-E202-466A-8E36-338D73FF3B9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228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chart" Target="../charts/chart2.xml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tiff"/><Relationship Id="rId3" Type="http://schemas.openxmlformats.org/officeDocument/2006/relationships/image" Target="../media/image10.tiff"/><Relationship Id="rId7" Type="http://schemas.openxmlformats.org/officeDocument/2006/relationships/image" Target="../media/image1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tiff"/><Relationship Id="rId5" Type="http://schemas.openxmlformats.org/officeDocument/2006/relationships/image" Target="../media/image12.tiff"/><Relationship Id="rId10" Type="http://schemas.openxmlformats.org/officeDocument/2006/relationships/image" Target="../media/image17.tiff"/><Relationship Id="rId4" Type="http://schemas.openxmlformats.org/officeDocument/2006/relationships/image" Target="../media/image11.tiff"/><Relationship Id="rId9" Type="http://schemas.openxmlformats.org/officeDocument/2006/relationships/image" Target="../media/image1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2570525"/>
              </p:ext>
            </p:extLst>
          </p:nvPr>
        </p:nvGraphicFramePr>
        <p:xfrm>
          <a:off x="2224006" y="1634030"/>
          <a:ext cx="4349224" cy="2739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684979" y="1804685"/>
            <a:ext cx="695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24 h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58171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1" t="15389" r="33089" b="29191"/>
          <a:stretch/>
        </p:blipFill>
        <p:spPr bwMode="auto">
          <a:xfrm>
            <a:off x="462452" y="1740332"/>
            <a:ext cx="1164724" cy="1202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2" t="14842" r="32791" b="29777"/>
          <a:stretch/>
        </p:blipFill>
        <p:spPr bwMode="auto">
          <a:xfrm>
            <a:off x="462452" y="3130911"/>
            <a:ext cx="1167784" cy="1197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6" t="14169" r="32618" b="29313"/>
          <a:stretch/>
        </p:blipFill>
        <p:spPr bwMode="auto">
          <a:xfrm>
            <a:off x="1706427" y="3121639"/>
            <a:ext cx="1157937" cy="1216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6" t="15046" r="32756" b="28987"/>
          <a:stretch/>
        </p:blipFill>
        <p:spPr bwMode="auto">
          <a:xfrm>
            <a:off x="2936704" y="3130911"/>
            <a:ext cx="1170352" cy="1197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2" t="13906" r="32437" b="29457"/>
          <a:stretch/>
        </p:blipFill>
        <p:spPr bwMode="auto">
          <a:xfrm>
            <a:off x="1644645" y="1712767"/>
            <a:ext cx="1193521" cy="124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4" t="14348" r="32011" b="29037"/>
          <a:stretch/>
        </p:blipFill>
        <p:spPr bwMode="auto">
          <a:xfrm>
            <a:off x="2903254" y="1702116"/>
            <a:ext cx="1177216" cy="1241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9" t="16572" r="32849" b="28936"/>
          <a:stretch/>
        </p:blipFill>
        <p:spPr bwMode="auto">
          <a:xfrm>
            <a:off x="4107056" y="1750578"/>
            <a:ext cx="1179697" cy="1192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13423" y="1605045"/>
            <a:ext cx="3674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 smtClean="0"/>
              <a:t>Con</a:t>
            </a:r>
            <a:endParaRPr lang="en-GB" sz="900" dirty="0"/>
          </a:p>
        </p:txBody>
      </p:sp>
      <p:sp>
        <p:nvSpPr>
          <p:cNvPr id="14" name="TextBox 13"/>
          <p:cNvSpPr txBox="1"/>
          <p:nvPr/>
        </p:nvSpPr>
        <p:spPr>
          <a:xfrm>
            <a:off x="1826416" y="2997600"/>
            <a:ext cx="11576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 smtClean="0"/>
              <a:t>SFN5</a:t>
            </a:r>
            <a:r>
              <a:rPr lang="en-GB" sz="900" dirty="0" smtClean="0">
                <a:latin typeface="Symbol" panose="05050102010706020507" pitchFamily="18" charset="2"/>
              </a:rPr>
              <a:t>m</a:t>
            </a:r>
            <a:r>
              <a:rPr lang="en-GB" sz="900" dirty="0" smtClean="0"/>
              <a:t>M+CdSe15</a:t>
            </a:r>
            <a:r>
              <a:rPr lang="en-GB" sz="900" dirty="0" smtClean="0">
                <a:latin typeface="Symbol" panose="05050102010706020507" pitchFamily="18" charset="2"/>
              </a:rPr>
              <a:t>m</a:t>
            </a:r>
            <a:r>
              <a:rPr lang="en-GB" sz="900" dirty="0" smtClean="0"/>
              <a:t>M</a:t>
            </a:r>
            <a:endParaRPr lang="en-GB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3056445" y="2995769"/>
            <a:ext cx="11576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 smtClean="0"/>
              <a:t>SFN5</a:t>
            </a:r>
            <a:r>
              <a:rPr lang="en-GB" sz="900" dirty="0" smtClean="0">
                <a:latin typeface="Symbol" panose="05050102010706020507" pitchFamily="18" charset="2"/>
              </a:rPr>
              <a:t>m</a:t>
            </a:r>
            <a:r>
              <a:rPr lang="en-GB" sz="900" dirty="0" smtClean="0"/>
              <a:t>M+CdSe20</a:t>
            </a:r>
            <a:r>
              <a:rPr lang="en-GB" sz="900" dirty="0" smtClean="0">
                <a:latin typeface="Symbol" panose="05050102010706020507" pitchFamily="18" charset="2"/>
              </a:rPr>
              <a:t>m</a:t>
            </a:r>
            <a:r>
              <a:rPr lang="en-GB" sz="900" dirty="0" smtClean="0"/>
              <a:t>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88700" y="1605046"/>
            <a:ext cx="7232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 err="1" smtClean="0"/>
              <a:t>CdSe</a:t>
            </a:r>
            <a:r>
              <a:rPr lang="en-GB" sz="900" dirty="0" smtClean="0"/>
              <a:t> 15</a:t>
            </a:r>
            <a:r>
              <a:rPr lang="en-GB" sz="900" dirty="0" smtClean="0">
                <a:latin typeface="Symbol" panose="05050102010706020507" pitchFamily="18" charset="2"/>
              </a:rPr>
              <a:t>m</a:t>
            </a:r>
            <a:r>
              <a:rPr lang="en-GB" sz="900" dirty="0" smtClean="0"/>
              <a:t>M</a:t>
            </a:r>
            <a:endParaRPr lang="en-GB" sz="900" dirty="0"/>
          </a:p>
        </p:txBody>
      </p:sp>
      <p:sp>
        <p:nvSpPr>
          <p:cNvPr id="18" name="TextBox 17"/>
          <p:cNvSpPr txBox="1"/>
          <p:nvPr/>
        </p:nvSpPr>
        <p:spPr>
          <a:xfrm>
            <a:off x="3043424" y="1594393"/>
            <a:ext cx="7232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 err="1" smtClean="0"/>
              <a:t>CdSe</a:t>
            </a:r>
            <a:r>
              <a:rPr lang="en-GB" sz="900" dirty="0" smtClean="0"/>
              <a:t> 20</a:t>
            </a:r>
            <a:r>
              <a:rPr lang="en-GB" sz="900" dirty="0" smtClean="0">
                <a:latin typeface="Symbol" panose="05050102010706020507" pitchFamily="18" charset="2"/>
              </a:rPr>
              <a:t>m</a:t>
            </a:r>
            <a:r>
              <a:rPr lang="en-GB" sz="900" dirty="0" smtClean="0"/>
              <a:t>M</a:t>
            </a:r>
            <a:endParaRPr lang="en-GB" sz="900" dirty="0"/>
          </a:p>
        </p:txBody>
      </p:sp>
      <p:sp>
        <p:nvSpPr>
          <p:cNvPr id="19" name="TextBox 18"/>
          <p:cNvSpPr txBox="1"/>
          <p:nvPr/>
        </p:nvSpPr>
        <p:spPr>
          <a:xfrm>
            <a:off x="4255426" y="1594393"/>
            <a:ext cx="7232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 err="1" smtClean="0"/>
              <a:t>CdSe</a:t>
            </a:r>
            <a:r>
              <a:rPr lang="en-GB" sz="900" dirty="0" smtClean="0"/>
              <a:t> 25</a:t>
            </a:r>
            <a:r>
              <a:rPr lang="en-GB" sz="900" dirty="0" smtClean="0">
                <a:latin typeface="Symbol" panose="05050102010706020507" pitchFamily="18" charset="2"/>
              </a:rPr>
              <a:t>m</a:t>
            </a:r>
            <a:r>
              <a:rPr lang="en-GB" sz="900" dirty="0" smtClean="0"/>
              <a:t>M</a:t>
            </a:r>
            <a:endParaRPr lang="en-GB" sz="900" dirty="0"/>
          </a:p>
        </p:txBody>
      </p:sp>
      <p:sp>
        <p:nvSpPr>
          <p:cNvPr id="20" name="TextBox 19"/>
          <p:cNvSpPr txBox="1"/>
          <p:nvPr/>
        </p:nvSpPr>
        <p:spPr>
          <a:xfrm>
            <a:off x="578192" y="3001489"/>
            <a:ext cx="61266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 smtClean="0"/>
              <a:t>SFN 5</a:t>
            </a:r>
            <a:r>
              <a:rPr lang="en-GB" sz="900" dirty="0" smtClean="0">
                <a:latin typeface="Symbol" panose="05050102010706020507" pitchFamily="18" charset="2"/>
              </a:rPr>
              <a:t>m</a:t>
            </a:r>
            <a:r>
              <a:rPr lang="en-GB" sz="900" dirty="0" smtClean="0"/>
              <a:t>M</a:t>
            </a:r>
            <a:endParaRPr lang="en-GB" sz="900" dirty="0"/>
          </a:p>
        </p:txBody>
      </p:sp>
      <p:sp>
        <p:nvSpPr>
          <p:cNvPr id="22" name="TextBox 21"/>
          <p:cNvSpPr txBox="1"/>
          <p:nvPr/>
        </p:nvSpPr>
        <p:spPr>
          <a:xfrm>
            <a:off x="762663" y="4532073"/>
            <a:ext cx="17764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 err="1" smtClean="0"/>
              <a:t>AnnexinV</a:t>
            </a:r>
            <a:r>
              <a:rPr lang="en-GB" sz="1100" b="1" dirty="0" smtClean="0"/>
              <a:t>-FITC [533/30nm]</a:t>
            </a:r>
            <a:endParaRPr lang="en-GB" sz="1100" b="1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486260" y="4664514"/>
            <a:ext cx="243313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16200000">
            <a:off x="-178640" y="3525513"/>
            <a:ext cx="9573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 smtClean="0"/>
              <a:t>PI[670nm LP]</a:t>
            </a:r>
            <a:endParaRPr lang="en-GB" sz="1100" b="1" dirty="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299780" y="1944247"/>
            <a:ext cx="0" cy="12134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90851" y="1206595"/>
            <a:ext cx="585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pic>
        <p:nvPicPr>
          <p:cNvPr id="1027" name="C548D5D8-EE01-4D87-AB23-27AAB39E53A9" descr="4E20963C-0342-4ECC-A56A-A44B692B0CE1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4" t="6239" r="3272" b="30143"/>
          <a:stretch/>
        </p:blipFill>
        <p:spPr bwMode="auto">
          <a:xfrm>
            <a:off x="4131240" y="3147527"/>
            <a:ext cx="1174572" cy="1164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4172307" y="2979594"/>
            <a:ext cx="11576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 smtClean="0"/>
              <a:t>SFN5</a:t>
            </a:r>
            <a:r>
              <a:rPr lang="en-GB" sz="900" dirty="0" smtClean="0">
                <a:latin typeface="Symbol" panose="05050102010706020507" pitchFamily="18" charset="2"/>
              </a:rPr>
              <a:t>m</a:t>
            </a:r>
            <a:r>
              <a:rPr lang="en-GB" sz="900" dirty="0" smtClean="0"/>
              <a:t>M+CdSe25</a:t>
            </a:r>
            <a:r>
              <a:rPr lang="en-GB" sz="900" dirty="0" smtClean="0">
                <a:latin typeface="Symbol" panose="05050102010706020507" pitchFamily="18" charset="2"/>
              </a:rPr>
              <a:t>m</a:t>
            </a:r>
            <a:r>
              <a:rPr lang="en-GB" sz="900" dirty="0" smtClean="0"/>
              <a:t>M</a:t>
            </a:r>
          </a:p>
        </p:txBody>
      </p:sp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0113989"/>
              </p:ext>
            </p:extLst>
          </p:nvPr>
        </p:nvGraphicFramePr>
        <p:xfrm>
          <a:off x="5344981" y="1486057"/>
          <a:ext cx="3701199" cy="318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959625" y="1245118"/>
            <a:ext cx="585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969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6897" y="4012543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Time (h)</a:t>
            </a:r>
            <a:endParaRPr lang="en-GB" sz="1200" b="1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5792148"/>
              </p:ext>
            </p:extLst>
          </p:nvPr>
        </p:nvGraphicFramePr>
        <p:xfrm>
          <a:off x="4260837" y="1518502"/>
          <a:ext cx="4429125" cy="3104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80874" y="1333836"/>
            <a:ext cx="73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134859" y="1324480"/>
            <a:ext cx="73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</a:t>
            </a:r>
            <a:endParaRPr lang="en-GB" dirty="0"/>
          </a:p>
        </p:txBody>
      </p:sp>
      <p:sp>
        <p:nvSpPr>
          <p:cNvPr id="13" name="TextBox 1"/>
          <p:cNvSpPr txBox="1"/>
          <p:nvPr/>
        </p:nvSpPr>
        <p:spPr>
          <a:xfrm>
            <a:off x="6763268" y="3128235"/>
            <a:ext cx="281217" cy="33563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/>
              <a:t>**</a:t>
            </a:r>
            <a:endParaRPr lang="en-GB" sz="1400" dirty="0"/>
          </a:p>
        </p:txBody>
      </p:sp>
      <p:sp>
        <p:nvSpPr>
          <p:cNvPr id="14" name="TextBox 1"/>
          <p:cNvSpPr txBox="1"/>
          <p:nvPr/>
        </p:nvSpPr>
        <p:spPr>
          <a:xfrm>
            <a:off x="7609631" y="3202880"/>
            <a:ext cx="281217" cy="33563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/>
              <a:t>**</a:t>
            </a:r>
            <a:endParaRPr lang="en-GB" sz="1400" dirty="0"/>
          </a:p>
        </p:txBody>
      </p:sp>
      <p:sp>
        <p:nvSpPr>
          <p:cNvPr id="15" name="TextBox 1"/>
          <p:cNvSpPr txBox="1"/>
          <p:nvPr/>
        </p:nvSpPr>
        <p:spPr>
          <a:xfrm>
            <a:off x="8000934" y="3202881"/>
            <a:ext cx="281217" cy="33563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/>
              <a:t>**</a:t>
            </a:r>
            <a:endParaRPr lang="en-GB" sz="1400" dirty="0"/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1593602"/>
              </p:ext>
            </p:extLst>
          </p:nvPr>
        </p:nvGraphicFramePr>
        <p:xfrm>
          <a:off x="204398" y="1518502"/>
          <a:ext cx="4048903" cy="2494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6395715" y="2133152"/>
            <a:ext cx="281217" cy="33563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 smtClean="0"/>
              <a:t>*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45363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0928987"/>
              </p:ext>
            </p:extLst>
          </p:nvPr>
        </p:nvGraphicFramePr>
        <p:xfrm>
          <a:off x="2105025" y="1928812"/>
          <a:ext cx="4933950" cy="300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442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632" y="2025663"/>
            <a:ext cx="2369530" cy="4040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520" y="3389855"/>
            <a:ext cx="2369530" cy="4074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2623" y="1968886"/>
            <a:ext cx="1352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 LC3-I (18 </a:t>
            </a:r>
            <a:r>
              <a:rPr lang="en-GB" sz="1200" dirty="0" err="1" smtClean="0"/>
              <a:t>KDa</a:t>
            </a:r>
            <a:r>
              <a:rPr lang="en-GB" sz="1200" dirty="0" smtClean="0"/>
              <a:t>)</a:t>
            </a:r>
          </a:p>
          <a:p>
            <a:r>
              <a:rPr lang="en-GB" sz="1200" dirty="0" smtClean="0"/>
              <a:t>LC-3-II (16 </a:t>
            </a:r>
            <a:r>
              <a:rPr lang="en-GB" sz="1200" dirty="0" err="1" smtClean="0"/>
              <a:t>KDa</a:t>
            </a:r>
            <a:r>
              <a:rPr lang="en-GB" sz="1200" dirty="0" smtClean="0"/>
              <a:t>)</a:t>
            </a:r>
            <a:endParaRPr lang="en-GB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00290" y="1603570"/>
            <a:ext cx="752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A: 6 h</a:t>
            </a:r>
            <a:endParaRPr lang="en-GB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00290" y="3081033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 </a:t>
            </a:r>
            <a:r>
              <a:rPr lang="en-GB" sz="1400" b="1" dirty="0" smtClean="0"/>
              <a:t>24 h</a:t>
            </a:r>
            <a:endParaRPr lang="en-GB" sz="14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645" y="2659892"/>
            <a:ext cx="2349423" cy="1384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999" y="4034418"/>
            <a:ext cx="2384383" cy="1472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82411" y="3987327"/>
            <a:ext cx="1326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 smtClean="0">
                <a:latin typeface="Microsoft Sans Serif"/>
                <a:cs typeface="Microsoft Sans Serif"/>
              </a:rPr>
              <a:t>β</a:t>
            </a:r>
            <a:r>
              <a:rPr lang="en-GB" sz="1200" dirty="0" smtClean="0">
                <a:latin typeface="Microsoft Sans Serif"/>
                <a:cs typeface="Microsoft Sans Serif"/>
              </a:rPr>
              <a:t>-</a:t>
            </a:r>
            <a:r>
              <a:rPr lang="en-GB" sz="1200" dirty="0" smtClean="0"/>
              <a:t>actin (43 </a:t>
            </a:r>
            <a:r>
              <a:rPr lang="en-GB" sz="1200" dirty="0" err="1" smtClean="0"/>
              <a:t>KDa</a:t>
            </a:r>
            <a:r>
              <a:rPr lang="en-GB" sz="1200" dirty="0" smtClean="0"/>
              <a:t>)</a:t>
            </a:r>
            <a:endParaRPr lang="en-GB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629218" y="2590641"/>
            <a:ext cx="1225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/>
              <a:t>β</a:t>
            </a:r>
            <a:r>
              <a:rPr lang="en-GB" sz="1200" dirty="0" smtClean="0"/>
              <a:t>-actin (43KDa)</a:t>
            </a:r>
            <a:endParaRPr lang="en-GB" sz="1200" dirty="0"/>
          </a:p>
        </p:txBody>
      </p:sp>
      <p:sp>
        <p:nvSpPr>
          <p:cNvPr id="13" name="Rectangle 12"/>
          <p:cNvSpPr/>
          <p:nvPr/>
        </p:nvSpPr>
        <p:spPr>
          <a:xfrm>
            <a:off x="428424" y="4328821"/>
            <a:ext cx="38884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 smtClean="0"/>
              <a:t>          SFN (µM</a:t>
            </a:r>
            <a:r>
              <a:rPr lang="en-GB" sz="1200" dirty="0"/>
              <a:t>)     </a:t>
            </a:r>
            <a:r>
              <a:rPr lang="en-GB" sz="1200" dirty="0" smtClean="0"/>
              <a:t>           0               2.5            </a:t>
            </a:r>
            <a:r>
              <a:rPr lang="en-GB" sz="1200" dirty="0"/>
              <a:t>5    </a:t>
            </a:r>
            <a:r>
              <a:rPr lang="en-GB" sz="1200" dirty="0" smtClean="0"/>
              <a:t>          </a:t>
            </a:r>
            <a:r>
              <a:rPr lang="en-GB" sz="1200" dirty="0"/>
              <a:t>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9218" y="3331948"/>
            <a:ext cx="1254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LC-3-I (18 </a:t>
            </a:r>
            <a:r>
              <a:rPr lang="en-GB" sz="1200" dirty="0" err="1" smtClean="0"/>
              <a:t>KDa</a:t>
            </a:r>
            <a:r>
              <a:rPr lang="en-GB" sz="1200" dirty="0" smtClean="0"/>
              <a:t>)</a:t>
            </a:r>
          </a:p>
          <a:p>
            <a:r>
              <a:rPr lang="en-GB" sz="1200" dirty="0" smtClean="0"/>
              <a:t>LC-3-II (16 </a:t>
            </a:r>
            <a:r>
              <a:rPr lang="en-GB" sz="1200" dirty="0" err="1" smtClean="0"/>
              <a:t>KDa</a:t>
            </a:r>
            <a:r>
              <a:rPr lang="en-GB" sz="1200" dirty="0" smtClean="0"/>
              <a:t>)</a:t>
            </a:r>
            <a:endParaRPr lang="en-GB" sz="12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114" y="1997736"/>
            <a:ext cx="2458449" cy="50824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114" y="3261838"/>
            <a:ext cx="2534350" cy="65531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400" y="3863985"/>
            <a:ext cx="2496717" cy="42705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114" y="2588676"/>
            <a:ext cx="2458449" cy="27896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969751" y="1994547"/>
            <a:ext cx="1360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 LC3-I (18 </a:t>
            </a:r>
            <a:r>
              <a:rPr lang="en-GB" sz="1200" dirty="0" err="1" smtClean="0"/>
              <a:t>KDa</a:t>
            </a:r>
            <a:r>
              <a:rPr lang="en-GB" sz="1200" dirty="0" smtClean="0"/>
              <a:t>)</a:t>
            </a:r>
          </a:p>
          <a:p>
            <a:r>
              <a:rPr lang="en-GB" sz="1200" dirty="0" smtClean="0"/>
              <a:t>LC3-II (16 </a:t>
            </a:r>
            <a:r>
              <a:rPr lang="en-GB" sz="1200" dirty="0" err="1"/>
              <a:t>K</a:t>
            </a:r>
            <a:r>
              <a:rPr lang="en-GB" sz="1200" dirty="0" err="1" smtClean="0"/>
              <a:t>Da</a:t>
            </a:r>
            <a:r>
              <a:rPr lang="en-GB" sz="1200" dirty="0" smtClean="0"/>
              <a:t>)</a:t>
            </a:r>
          </a:p>
          <a:p>
            <a:endParaRPr lang="en-GB" sz="1200" dirty="0"/>
          </a:p>
          <a:p>
            <a:r>
              <a:rPr lang="el-GR" sz="1200" dirty="0"/>
              <a:t>β-</a:t>
            </a:r>
            <a:r>
              <a:rPr lang="en-GB" sz="1200" dirty="0" smtClean="0"/>
              <a:t>actin (43 </a:t>
            </a:r>
            <a:r>
              <a:rPr lang="en-GB" sz="1200" dirty="0" err="1" smtClean="0"/>
              <a:t>KDa</a:t>
            </a:r>
            <a:r>
              <a:rPr lang="en-GB" sz="1200" dirty="0" smtClean="0"/>
              <a:t>)</a:t>
            </a:r>
            <a:endParaRPr lang="en-GB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4911518" y="3344509"/>
            <a:ext cx="14071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LC3-I (18 </a:t>
            </a:r>
            <a:r>
              <a:rPr lang="en-GB" sz="1200" dirty="0" err="1"/>
              <a:t>K</a:t>
            </a:r>
            <a:r>
              <a:rPr lang="en-GB" sz="1200" dirty="0" err="1" smtClean="0"/>
              <a:t>Da</a:t>
            </a:r>
            <a:r>
              <a:rPr lang="en-GB" sz="1200" dirty="0" smtClean="0"/>
              <a:t>)</a:t>
            </a:r>
          </a:p>
          <a:p>
            <a:r>
              <a:rPr lang="en-GB" sz="1200" dirty="0" smtClean="0"/>
              <a:t>LC3-II (16 </a:t>
            </a:r>
            <a:r>
              <a:rPr lang="en-GB" sz="1200" dirty="0" err="1"/>
              <a:t>K</a:t>
            </a:r>
            <a:r>
              <a:rPr lang="en-GB" sz="1200" dirty="0" err="1" smtClean="0"/>
              <a:t>Da</a:t>
            </a:r>
            <a:r>
              <a:rPr lang="en-GB" sz="1200" dirty="0" smtClean="0"/>
              <a:t>)</a:t>
            </a:r>
          </a:p>
          <a:p>
            <a:endParaRPr lang="en-GB" sz="1400" dirty="0"/>
          </a:p>
          <a:p>
            <a:r>
              <a:rPr lang="el-GR" sz="1200" dirty="0"/>
              <a:t>β-</a:t>
            </a:r>
            <a:r>
              <a:rPr lang="en-GB" sz="1200" dirty="0" smtClean="0"/>
              <a:t>actin (43 </a:t>
            </a:r>
            <a:r>
              <a:rPr lang="en-GB" sz="1200" dirty="0" err="1"/>
              <a:t>K</a:t>
            </a:r>
            <a:r>
              <a:rPr lang="en-GB" sz="1200" dirty="0" err="1" smtClean="0"/>
              <a:t>Da</a:t>
            </a:r>
            <a:r>
              <a:rPr lang="en-GB" sz="1200" dirty="0" smtClean="0"/>
              <a:t>)</a:t>
            </a:r>
            <a:endParaRPr lang="en-GB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4969750" y="1627478"/>
            <a:ext cx="603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/>
              <a:t>B</a:t>
            </a:r>
            <a:r>
              <a:rPr lang="en-GB" sz="1400" b="1" smtClean="0"/>
              <a:t>: 6 h</a:t>
            </a:r>
            <a:endParaRPr lang="en-GB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017864" y="303673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 </a:t>
            </a:r>
            <a:r>
              <a:rPr lang="en-GB" sz="1400" b="1" dirty="0" smtClean="0"/>
              <a:t>24 h</a:t>
            </a:r>
            <a:endParaRPr lang="en-GB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220072" y="4373791"/>
            <a:ext cx="352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 </a:t>
            </a:r>
            <a:r>
              <a:rPr lang="en-GB" sz="1200" dirty="0" err="1" smtClean="0"/>
              <a:t>CdSe</a:t>
            </a:r>
            <a:r>
              <a:rPr lang="en-GB" sz="1200" dirty="0" smtClean="0"/>
              <a:t> (µM)           0             5           10          20         30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77218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0135144"/>
              </p:ext>
            </p:extLst>
          </p:nvPr>
        </p:nvGraphicFramePr>
        <p:xfrm>
          <a:off x="1907704" y="260648"/>
          <a:ext cx="5324475" cy="316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00375" y="3702643"/>
            <a:ext cx="1419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B: MEF ATG5</a:t>
            </a:r>
            <a:r>
              <a:rPr lang="en-GB" sz="1400" baseline="30000" dirty="0" smtClean="0"/>
              <a:t>-/-</a:t>
            </a:r>
            <a:endParaRPr lang="en-GB" sz="1400" baseline="30000" dirty="0"/>
          </a:p>
        </p:txBody>
      </p:sp>
      <p:sp>
        <p:nvSpPr>
          <p:cNvPr id="6" name="TextBox 5"/>
          <p:cNvSpPr txBox="1"/>
          <p:nvPr/>
        </p:nvSpPr>
        <p:spPr>
          <a:xfrm>
            <a:off x="3000375" y="142078"/>
            <a:ext cx="10527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A: HHL-5</a:t>
            </a:r>
            <a:endParaRPr lang="en-GB" sz="16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6402648"/>
              </p:ext>
            </p:extLst>
          </p:nvPr>
        </p:nvGraphicFramePr>
        <p:xfrm>
          <a:off x="2209453" y="3856531"/>
          <a:ext cx="4781897" cy="2659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02538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Box 8"/>
          <p:cNvSpPr txBox="1">
            <a:spLocks noChangeArrowheads="1"/>
          </p:cNvSpPr>
          <p:nvPr/>
        </p:nvSpPr>
        <p:spPr bwMode="auto">
          <a:xfrm>
            <a:off x="1405534" y="1474621"/>
            <a:ext cx="14573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en-US" sz="1200" b="1" dirty="0">
                <a:latin typeface="Arial" panose="020B0604020202020204" pitchFamily="34" charset="0"/>
                <a:ea typeface="SimSun" panose="02010600030101010101" pitchFamily="2" charset="-122"/>
              </a:rPr>
              <a:t>Control</a:t>
            </a:r>
          </a:p>
        </p:txBody>
      </p:sp>
      <p:sp>
        <p:nvSpPr>
          <p:cNvPr id="2055" name="TextBox 10"/>
          <p:cNvSpPr txBox="1">
            <a:spLocks noChangeArrowheads="1"/>
          </p:cNvSpPr>
          <p:nvPr/>
        </p:nvSpPr>
        <p:spPr bwMode="auto">
          <a:xfrm>
            <a:off x="3498652" y="1434700"/>
            <a:ext cx="14501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en-US" sz="1200" b="1" dirty="0" err="1">
                <a:latin typeface="Arial" panose="020B0604020202020204" pitchFamily="34" charset="0"/>
                <a:ea typeface="SimSun" panose="02010600030101010101" pitchFamily="2" charset="-122"/>
              </a:rPr>
              <a:t>CdSe</a:t>
            </a:r>
            <a:r>
              <a:rPr lang="en-GB" altLang="en-US" sz="1200" b="1" dirty="0">
                <a:latin typeface="Arial" panose="020B0604020202020204" pitchFamily="34" charset="0"/>
                <a:ea typeface="SimSun" panose="02010600030101010101" pitchFamily="2" charset="-122"/>
              </a:rPr>
              <a:t> QDs</a:t>
            </a:r>
          </a:p>
        </p:txBody>
      </p:sp>
      <p:sp>
        <p:nvSpPr>
          <p:cNvPr id="2056" name="TextBox 11"/>
          <p:cNvSpPr txBox="1">
            <a:spLocks noChangeArrowheads="1"/>
          </p:cNvSpPr>
          <p:nvPr/>
        </p:nvSpPr>
        <p:spPr bwMode="auto">
          <a:xfrm>
            <a:off x="5650707" y="1434700"/>
            <a:ext cx="14513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en-US" sz="1200" b="1" dirty="0" err="1">
                <a:latin typeface="Arial" panose="020B0604020202020204" pitchFamily="34" charset="0"/>
                <a:ea typeface="SimSun" panose="02010600030101010101" pitchFamily="2" charset="-122"/>
              </a:rPr>
              <a:t>SFN+CdSe</a:t>
            </a:r>
            <a:r>
              <a:rPr lang="en-GB" altLang="en-US" sz="1200" b="1" dirty="0">
                <a:latin typeface="Arial" panose="020B0604020202020204" pitchFamily="34" charset="0"/>
                <a:ea typeface="SimSun" panose="02010600030101010101" pitchFamily="2" charset="-122"/>
              </a:rPr>
              <a:t> QDs</a:t>
            </a:r>
          </a:p>
        </p:txBody>
      </p:sp>
      <p:pic>
        <p:nvPicPr>
          <p:cNvPr id="2057" name="Picture 2" descr="N-肝脏-400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565" y="1864519"/>
            <a:ext cx="1796023" cy="141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4" descr="P-肝脏-400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60" y="1868092"/>
            <a:ext cx="1831181" cy="1410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0" name="Rectangle 8"/>
          <p:cNvSpPr>
            <a:spLocks noChangeArrowheads="1"/>
          </p:cNvSpPr>
          <p:nvPr/>
        </p:nvSpPr>
        <p:spPr bwMode="auto">
          <a:xfrm>
            <a:off x="4277916" y="1887141"/>
            <a:ext cx="370284" cy="2155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zh-CN" altLang="en-US" sz="1350">
              <a:latin typeface="Arial" panose="020B0604020202020204" pitchFamily="34" charset="0"/>
            </a:endParaRPr>
          </a:p>
        </p:txBody>
      </p:sp>
      <p:sp>
        <p:nvSpPr>
          <p:cNvPr id="2061" name="箭头 43"/>
          <p:cNvSpPr>
            <a:spLocks noChangeShapeType="1"/>
          </p:cNvSpPr>
          <p:nvPr/>
        </p:nvSpPr>
        <p:spPr bwMode="auto">
          <a:xfrm flipH="1">
            <a:off x="4514851" y="1763316"/>
            <a:ext cx="127397" cy="2059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sz="1350"/>
          </a:p>
        </p:txBody>
      </p:sp>
      <p:sp>
        <p:nvSpPr>
          <p:cNvPr id="2062" name="TextBox 2"/>
          <p:cNvSpPr txBox="1">
            <a:spLocks noChangeArrowheads="1"/>
          </p:cNvSpPr>
          <p:nvPr/>
        </p:nvSpPr>
        <p:spPr bwMode="auto">
          <a:xfrm>
            <a:off x="4558606" y="1596629"/>
            <a:ext cx="75723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zh-CN" sz="900" smtClean="0">
                <a:latin typeface="Arial" panose="020B0604020202020204" pitchFamily="34" charset="0"/>
                <a:cs typeface="Arial" panose="020B0604020202020204" pitchFamily="34" charset="0"/>
              </a:rPr>
              <a:t>Necrosis</a:t>
            </a:r>
            <a:endParaRPr lang="en-GB" altLang="zh-CN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7" name="TextBox 25"/>
          <p:cNvSpPr txBox="1">
            <a:spLocks noChangeArrowheads="1"/>
          </p:cNvSpPr>
          <p:nvPr/>
        </p:nvSpPr>
        <p:spPr bwMode="auto">
          <a:xfrm>
            <a:off x="2817845" y="3060289"/>
            <a:ext cx="46828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zh-CN" sz="1100" b="1" dirty="0" smtClean="0"/>
              <a:t>7-a</a:t>
            </a:r>
            <a:endParaRPr lang="zh-CN" altLang="en-US" sz="1100" b="1" dirty="0"/>
          </a:p>
        </p:txBody>
      </p:sp>
      <p:sp>
        <p:nvSpPr>
          <p:cNvPr id="2068" name="TextBox 26"/>
          <p:cNvSpPr txBox="1">
            <a:spLocks noChangeArrowheads="1"/>
          </p:cNvSpPr>
          <p:nvPr/>
        </p:nvSpPr>
        <p:spPr bwMode="auto">
          <a:xfrm>
            <a:off x="4876825" y="3060289"/>
            <a:ext cx="50124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zh-CN" sz="1100" b="1" dirty="0" smtClean="0"/>
              <a:t>7-b</a:t>
            </a:r>
            <a:endParaRPr lang="zh-CN" altLang="en-US" sz="1100" b="1" dirty="0"/>
          </a:p>
        </p:txBody>
      </p:sp>
      <p:pic>
        <p:nvPicPr>
          <p:cNvPr id="2069" name="图片 25" descr="L-肝脏-400-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313" y="1864519"/>
            <a:ext cx="1810631" cy="141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70" name="TextBox 27"/>
          <p:cNvSpPr txBox="1">
            <a:spLocks noChangeArrowheads="1"/>
          </p:cNvSpPr>
          <p:nvPr/>
        </p:nvSpPr>
        <p:spPr bwMode="auto">
          <a:xfrm>
            <a:off x="6983506" y="3022964"/>
            <a:ext cx="527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zh-CN" sz="1100" b="1" dirty="0" smtClean="0"/>
              <a:t>7-c</a:t>
            </a:r>
            <a:endParaRPr lang="zh-CN" alt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45151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4562</TotalTime>
  <Words>346</Words>
  <Application>Microsoft Office PowerPoint</Application>
  <PresentationFormat>On-screen Show (4:3)</PresentationFormat>
  <Paragraphs>92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宋体</vt:lpstr>
      <vt:lpstr>宋体</vt:lpstr>
      <vt:lpstr>Arial</vt:lpstr>
      <vt:lpstr>Calibri</vt:lpstr>
      <vt:lpstr>Microsoft Sans Serif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East Anglia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Figures for CdSe paper</dc:title>
  <dc:creator>wm148</dc:creator>
  <cp:lastModifiedBy>Yongping Bao (MED)</cp:lastModifiedBy>
  <cp:revision>268</cp:revision>
  <cp:lastPrinted>2014-03-14T14:20:01Z</cp:lastPrinted>
  <dcterms:created xsi:type="dcterms:W3CDTF">2013-01-22T15:34:43Z</dcterms:created>
  <dcterms:modified xsi:type="dcterms:W3CDTF">2015-09-07T15:08:42Z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-905005819</vt:i4>
  </property>
  <property fmtid="{D5CDD505-2E9C-101B-9397-08002B2CF9AE}" pid="3" name="_NewReviewCycle">
    <vt:lpwstr/>
  </property>
  <property fmtid="{D5CDD505-2E9C-101B-9397-08002B2CF9AE}" pid="4" name="_EmailSubject">
    <vt:lpwstr>CdSe manuscript</vt:lpwstr>
  </property>
  <property fmtid="{D5CDD505-2E9C-101B-9397-08002B2CF9AE}" pid="5" name="_AuthorEmail">
    <vt:lpwstr>Y.Bao@uea.ac.uk</vt:lpwstr>
  </property>
  <property fmtid="{D5CDD505-2E9C-101B-9397-08002B2CF9AE}" pid="6" name="_AuthorEmailDisplayName">
    <vt:lpwstr>Yongping Bao (MED)</vt:lpwstr>
  </property>
  <property fmtid="{D5CDD505-2E9C-101B-9397-08002B2CF9AE}" pid="7" name="_PreviousAdHocReviewCycleID">
    <vt:i4>-1708929702</vt:i4>
  </property>
</Properties>
</file>