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3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style3.xml" ContentType="application/vnd.ms-office.chartstyle+xml"/>
  <Override PartName="/ppt/charts/colors2.xml" ContentType="application/vnd.ms-office.chartcolorstyl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9" r:id="rId3"/>
    <p:sldId id="265" r:id="rId4"/>
    <p:sldId id="258" r:id="rId5"/>
    <p:sldId id="257" r:id="rId6"/>
    <p:sldId id="261" r:id="rId7"/>
    <p:sldId id="260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C00"/>
    <a:srgbClr val="680000"/>
    <a:srgbClr val="00EA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KAJ\Liposomes-CNTs\Paper%20SP_KAJ\plate%20reader_Jin%20and%20Sar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KAJ\Liposomes-CNTs\Paper%20SP_KAJ\plate%20reader_Jin%20and%20Sar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KAJ\Liposomes-CNTs\Paper%20SP_KAJ\plate%20reader_Jin%20and%20Sar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L</c:v>
                </c:pt>
              </c:strCache>
            </c:strRef>
          </c:tx>
          <c:spPr>
            <a:ln w="15875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5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</a:ln>
              <a:effectLst/>
            </c:spPr>
          </c:marker>
          <c:xVal>
            <c:numRef>
              <c:f>Sheet1!$A$4:$A$6</c:f>
              <c:numCache>
                <c:formatCode>General</c:formatCode>
                <c:ptCount val="3"/>
                <c:pt idx="0">
                  <c:v>0</c:v>
                </c:pt>
                <c:pt idx="1">
                  <c:v>7</c:v>
                </c:pt>
                <c:pt idx="2">
                  <c:v>24</c:v>
                </c:pt>
              </c:numCache>
            </c:numRef>
          </c:xVal>
          <c:yVal>
            <c:numRef>
              <c:f>Sheet1!$B$4:$B$6</c:f>
              <c:numCache>
                <c:formatCode>General</c:formatCode>
                <c:ptCount val="3"/>
                <c:pt idx="0">
                  <c:v>5071</c:v>
                </c:pt>
                <c:pt idx="1">
                  <c:v>5113</c:v>
                </c:pt>
                <c:pt idx="2">
                  <c:v>5416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Sheet1!$D$2</c:f>
              <c:strCache>
                <c:ptCount val="1"/>
                <c:pt idx="0">
                  <c:v>1-L</c:v>
                </c:pt>
              </c:strCache>
            </c:strRef>
          </c:tx>
          <c:spPr>
            <a:ln w="15875" cap="rnd">
              <a:solidFill>
                <a:srgbClr val="EB4F4F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rgbClr val="FF2D2D"/>
              </a:solidFill>
              <a:ln w="9525">
                <a:solidFill>
                  <a:srgbClr val="FF3B3B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Sheet1!$E$4:$E$6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13.868429375140348</c:v>
                  </c:pt>
                  <c:pt idx="2">
                    <c:v>54.671747731346578</c:v>
                  </c:pt>
                </c:numCache>
              </c:numRef>
            </c:plus>
            <c:minus>
              <c:numRef>
                <c:f>Sheet1!$E$4:$E$6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13.868429375140348</c:v>
                  </c:pt>
                  <c:pt idx="2">
                    <c:v>54.671747731346578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Sheet1!$A$4:$A$6</c:f>
              <c:numCache>
                <c:formatCode>General</c:formatCode>
                <c:ptCount val="3"/>
                <c:pt idx="0">
                  <c:v>0</c:v>
                </c:pt>
                <c:pt idx="1">
                  <c:v>7</c:v>
                </c:pt>
                <c:pt idx="2">
                  <c:v>24</c:v>
                </c:pt>
              </c:numCache>
            </c:numRef>
          </c:xVal>
          <c:yVal>
            <c:numRef>
              <c:f>Sheet1!$D$4:$D$6</c:f>
              <c:numCache>
                <c:formatCode>General</c:formatCode>
                <c:ptCount val="3"/>
                <c:pt idx="0">
                  <c:v>878</c:v>
                </c:pt>
                <c:pt idx="1">
                  <c:v>899.66666666666663</c:v>
                </c:pt>
                <c:pt idx="2">
                  <c:v>920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Sheet1!$F$2</c:f>
              <c:strCache>
                <c:ptCount val="1"/>
                <c:pt idx="0">
                  <c:v>1-H</c:v>
                </c:pt>
              </c:strCache>
            </c:strRef>
          </c:tx>
          <c:spPr>
            <a:ln w="15875" cap="rnd">
              <a:solidFill>
                <a:srgbClr val="800000"/>
              </a:solidFill>
              <a:round/>
            </a:ln>
            <a:effectLst/>
          </c:spPr>
          <c:marker>
            <c:symbol val="x"/>
            <c:size val="5"/>
            <c:spPr>
              <a:noFill/>
              <a:ln w="9525">
                <a:solidFill>
                  <a:srgbClr val="8000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Sheet1!$G$4:$G$6</c:f>
                <c:numCache>
                  <c:formatCode>General</c:formatCode>
                  <c:ptCount val="3"/>
                  <c:pt idx="1">
                    <c:v>2</c:v>
                  </c:pt>
                  <c:pt idx="2">
                    <c:v>3</c:v>
                  </c:pt>
                </c:numCache>
              </c:numRef>
            </c:plus>
            <c:minus>
              <c:numRef>
                <c:f>Sheet1!$G$4:$G$6</c:f>
                <c:numCache>
                  <c:formatCode>General</c:formatCode>
                  <c:ptCount val="3"/>
                  <c:pt idx="1">
                    <c:v>2</c:v>
                  </c:pt>
                  <c:pt idx="2">
                    <c:v>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Sheet1!$A$4:$A$6</c:f>
              <c:numCache>
                <c:formatCode>General</c:formatCode>
                <c:ptCount val="3"/>
                <c:pt idx="0">
                  <c:v>0</c:v>
                </c:pt>
                <c:pt idx="1">
                  <c:v>7</c:v>
                </c:pt>
                <c:pt idx="2">
                  <c:v>24</c:v>
                </c:pt>
              </c:numCache>
            </c:numRef>
          </c:xVal>
          <c:yVal>
            <c:numRef>
              <c:f>Sheet1!$F$4:$F$6</c:f>
              <c:numCache>
                <c:formatCode>General</c:formatCode>
                <c:ptCount val="3"/>
                <c:pt idx="0">
                  <c:v>124</c:v>
                </c:pt>
                <c:pt idx="1">
                  <c:v>118</c:v>
                </c:pt>
                <c:pt idx="2">
                  <c:v>117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Sheet1!$H$2</c:f>
              <c:strCache>
                <c:ptCount val="1"/>
                <c:pt idx="0">
                  <c:v> 2-L</c:v>
                </c:pt>
              </c:strCache>
            </c:strRef>
          </c:tx>
          <c:spPr>
            <a:ln w="15875" cap="rnd">
              <a:solidFill>
                <a:srgbClr val="00CC00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00CC00"/>
              </a:solidFill>
              <a:ln w="9525">
                <a:solidFill>
                  <a:srgbClr val="00CC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Sheet1!$I$4:$I$6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11.503622617831677</c:v>
                  </c:pt>
                  <c:pt idx="2">
                    <c:v>52.204725201206536</c:v>
                  </c:pt>
                </c:numCache>
              </c:numRef>
            </c:plus>
            <c:minus>
              <c:numRef>
                <c:f>Sheet1!$I$4:$I$6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11.503622617831677</c:v>
                  </c:pt>
                  <c:pt idx="2">
                    <c:v>52.204725201206536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Sheet1!$A$4:$A$6</c:f>
              <c:numCache>
                <c:formatCode>General</c:formatCode>
                <c:ptCount val="3"/>
                <c:pt idx="0">
                  <c:v>0</c:v>
                </c:pt>
                <c:pt idx="1">
                  <c:v>7</c:v>
                </c:pt>
                <c:pt idx="2">
                  <c:v>24</c:v>
                </c:pt>
              </c:numCache>
            </c:numRef>
          </c:xVal>
          <c:yVal>
            <c:numRef>
              <c:f>Sheet1!$H$4:$H$6</c:f>
              <c:numCache>
                <c:formatCode>General</c:formatCode>
                <c:ptCount val="3"/>
                <c:pt idx="0">
                  <c:v>1463</c:v>
                </c:pt>
                <c:pt idx="1">
                  <c:v>1624.3333333333333</c:v>
                </c:pt>
                <c:pt idx="2">
                  <c:v>1539.6666666666667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Sheet1!$J$2</c:f>
              <c:strCache>
                <c:ptCount val="1"/>
                <c:pt idx="0">
                  <c:v>2-H</c:v>
                </c:pt>
              </c:strCache>
            </c:strRef>
          </c:tx>
          <c:spPr>
            <a:ln w="15875" cap="rnd">
              <a:solidFill>
                <a:srgbClr val="0066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6600"/>
              </a:solidFill>
              <a:ln w="9525">
                <a:solidFill>
                  <a:srgbClr val="0066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Sheet1!$K$4:$K$6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0.57735026918857557</c:v>
                  </c:pt>
                  <c:pt idx="2">
                    <c:v>5.5075705472859919</c:v>
                  </c:pt>
                </c:numCache>
              </c:numRef>
            </c:plus>
            <c:minus>
              <c:numRef>
                <c:f>Sheet1!$K$4:$K$6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0.57735026918857557</c:v>
                  </c:pt>
                  <c:pt idx="2">
                    <c:v>5.5075705472859919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Sheet1!$A$4:$A$6</c:f>
              <c:numCache>
                <c:formatCode>General</c:formatCode>
                <c:ptCount val="3"/>
                <c:pt idx="0">
                  <c:v>0</c:v>
                </c:pt>
                <c:pt idx="1">
                  <c:v>7</c:v>
                </c:pt>
                <c:pt idx="2">
                  <c:v>24</c:v>
                </c:pt>
              </c:numCache>
            </c:numRef>
          </c:xVal>
          <c:yVal>
            <c:numRef>
              <c:f>Sheet1!$J$4:$J$6</c:f>
              <c:numCache>
                <c:formatCode>General</c:formatCode>
                <c:ptCount val="3"/>
                <c:pt idx="0">
                  <c:v>144</c:v>
                </c:pt>
                <c:pt idx="1">
                  <c:v>136.33333333333334</c:v>
                </c:pt>
                <c:pt idx="2">
                  <c:v>128.66666666666666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5181880"/>
        <c:axId val="69679704"/>
      </c:scatterChart>
      <c:valAx>
        <c:axId val="145181880"/>
        <c:scaling>
          <c:orientation val="minMax"/>
          <c:max val="24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Time (hours)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679704"/>
        <c:crosses val="autoZero"/>
        <c:crossBetween val="midCat"/>
        <c:majorUnit val="4"/>
      </c:valAx>
      <c:valAx>
        <c:axId val="69679704"/>
        <c:scaling>
          <c:logBase val="10"/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Fluorescence intensity (a.u.)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1818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Sheet1!$B$10</c:f>
              <c:strCache>
                <c:ptCount val="1"/>
                <c:pt idx="0">
                  <c:v>L</c:v>
                </c:pt>
              </c:strCache>
            </c:strRef>
          </c:tx>
          <c:spPr>
            <a:ln w="1905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50000"/>
                </a:schemeClr>
              </a:solidFill>
              <a:ln w="9525">
                <a:solidFill>
                  <a:schemeClr val="bg1">
                    <a:lumMod val="50000"/>
                  </a:schemeClr>
                </a:solidFill>
              </a:ln>
              <a:effectLst/>
            </c:spPr>
          </c:marker>
          <c:xVal>
            <c:numRef>
              <c:f>Sheet1!$A$12:$A$14</c:f>
              <c:numCache>
                <c:formatCode>General</c:formatCode>
                <c:ptCount val="3"/>
                <c:pt idx="0">
                  <c:v>0</c:v>
                </c:pt>
                <c:pt idx="1">
                  <c:v>7</c:v>
                </c:pt>
                <c:pt idx="2">
                  <c:v>24</c:v>
                </c:pt>
              </c:numCache>
            </c:numRef>
          </c:xVal>
          <c:yVal>
            <c:numRef>
              <c:f>Sheet1!$B$12:$B$14</c:f>
              <c:numCache>
                <c:formatCode>General</c:formatCode>
                <c:ptCount val="3"/>
                <c:pt idx="0">
                  <c:v>5826</c:v>
                </c:pt>
                <c:pt idx="1">
                  <c:v>5711</c:v>
                </c:pt>
                <c:pt idx="2">
                  <c:v>6123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Sheet1!$D$10</c:f>
              <c:strCache>
                <c:ptCount val="1"/>
                <c:pt idx="0">
                  <c:v> 1-L</c:v>
                </c:pt>
              </c:strCache>
            </c:strRef>
          </c:tx>
          <c:spPr>
            <a:ln w="19050" cap="rnd">
              <a:solidFill>
                <a:srgbClr val="FF6969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rgbClr val="FF2D2D"/>
              </a:solidFill>
              <a:ln w="9525">
                <a:solidFill>
                  <a:srgbClr val="FF3B3B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Sheet1!$E$4:$E$6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13.868429375140348</c:v>
                  </c:pt>
                  <c:pt idx="2">
                    <c:v>54.671747731346578</c:v>
                  </c:pt>
                </c:numCache>
              </c:numRef>
            </c:plus>
            <c:minus>
              <c:numRef>
                <c:f>Sheet1!$E$4:$E$6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13.868429375140348</c:v>
                  </c:pt>
                  <c:pt idx="2">
                    <c:v>54.671747731346578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Sheet1!$A$12:$A$14</c:f>
              <c:numCache>
                <c:formatCode>General</c:formatCode>
                <c:ptCount val="3"/>
                <c:pt idx="0">
                  <c:v>0</c:v>
                </c:pt>
                <c:pt idx="1">
                  <c:v>7</c:v>
                </c:pt>
                <c:pt idx="2">
                  <c:v>24</c:v>
                </c:pt>
              </c:numCache>
            </c:numRef>
          </c:xVal>
          <c:yVal>
            <c:numRef>
              <c:f>Sheet1!$D$12:$D$14</c:f>
              <c:numCache>
                <c:formatCode>General</c:formatCode>
                <c:ptCount val="3"/>
                <c:pt idx="0">
                  <c:v>3243</c:v>
                </c:pt>
                <c:pt idx="1">
                  <c:v>2713.3333333333335</c:v>
                </c:pt>
                <c:pt idx="2">
                  <c:v>1896.6666666666667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Sheet1!$F$10</c:f>
              <c:strCache>
                <c:ptCount val="1"/>
                <c:pt idx="0">
                  <c:v>1-H</c:v>
                </c:pt>
              </c:strCache>
            </c:strRef>
          </c:tx>
          <c:spPr>
            <a:ln w="19050" cap="rnd">
              <a:solidFill>
                <a:srgbClr val="800000"/>
              </a:solidFill>
              <a:round/>
            </a:ln>
            <a:effectLst/>
          </c:spPr>
          <c:marker>
            <c:symbol val="x"/>
            <c:size val="5"/>
            <c:spPr>
              <a:noFill/>
              <a:ln w="9525">
                <a:solidFill>
                  <a:srgbClr val="8000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Sheet1!$G$4:$G$6</c:f>
                <c:numCache>
                  <c:formatCode>General</c:formatCode>
                  <c:ptCount val="3"/>
                  <c:pt idx="1">
                    <c:v>2</c:v>
                  </c:pt>
                  <c:pt idx="2">
                    <c:v>3</c:v>
                  </c:pt>
                </c:numCache>
              </c:numRef>
            </c:plus>
            <c:minus>
              <c:numRef>
                <c:f>Sheet1!$G$4:$G$6</c:f>
                <c:numCache>
                  <c:formatCode>General</c:formatCode>
                  <c:ptCount val="3"/>
                  <c:pt idx="1">
                    <c:v>2</c:v>
                  </c:pt>
                  <c:pt idx="2">
                    <c:v>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Sheet1!$A$12:$A$14</c:f>
              <c:numCache>
                <c:formatCode>General</c:formatCode>
                <c:ptCount val="3"/>
                <c:pt idx="0">
                  <c:v>0</c:v>
                </c:pt>
                <c:pt idx="1">
                  <c:v>7</c:v>
                </c:pt>
                <c:pt idx="2">
                  <c:v>24</c:v>
                </c:pt>
              </c:numCache>
            </c:numRef>
          </c:xVal>
          <c:yVal>
            <c:numRef>
              <c:f>Sheet1!$F$12:$F$14</c:f>
              <c:numCache>
                <c:formatCode>General</c:formatCode>
                <c:ptCount val="3"/>
                <c:pt idx="0">
                  <c:v>1579</c:v>
                </c:pt>
                <c:pt idx="1">
                  <c:v>379.66666666666669</c:v>
                </c:pt>
                <c:pt idx="2">
                  <c:v>249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Sheet1!$H$10</c:f>
              <c:strCache>
                <c:ptCount val="1"/>
                <c:pt idx="0">
                  <c:v> 2-L</c:v>
                </c:pt>
              </c:strCache>
            </c:strRef>
          </c:tx>
          <c:spPr>
            <a:ln w="19050" cap="rnd">
              <a:solidFill>
                <a:srgbClr val="00CC00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00CC00"/>
              </a:solidFill>
              <a:ln w="9525">
                <a:solidFill>
                  <a:srgbClr val="00CC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Sheet1!$I$4:$I$6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11.503622617831677</c:v>
                  </c:pt>
                  <c:pt idx="2">
                    <c:v>52.204725201206536</c:v>
                  </c:pt>
                </c:numCache>
              </c:numRef>
            </c:plus>
            <c:minus>
              <c:numRef>
                <c:f>Sheet1!$I$4:$I$6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11.503622617831677</c:v>
                  </c:pt>
                  <c:pt idx="2">
                    <c:v>52.204725201206536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Sheet1!$A$12:$A$14</c:f>
              <c:numCache>
                <c:formatCode>General</c:formatCode>
                <c:ptCount val="3"/>
                <c:pt idx="0">
                  <c:v>0</c:v>
                </c:pt>
                <c:pt idx="1">
                  <c:v>7</c:v>
                </c:pt>
                <c:pt idx="2">
                  <c:v>24</c:v>
                </c:pt>
              </c:numCache>
            </c:numRef>
          </c:xVal>
          <c:yVal>
            <c:numRef>
              <c:f>Sheet1!$H$12:$H$14</c:f>
              <c:numCache>
                <c:formatCode>General</c:formatCode>
                <c:ptCount val="3"/>
                <c:pt idx="0">
                  <c:v>5500</c:v>
                </c:pt>
                <c:pt idx="1">
                  <c:v>4273.333333333333</c:v>
                </c:pt>
                <c:pt idx="2">
                  <c:v>2925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Sheet1!$J$10</c:f>
              <c:strCache>
                <c:ptCount val="1"/>
                <c:pt idx="0">
                  <c:v> 2-H</c:v>
                </c:pt>
              </c:strCache>
            </c:strRef>
          </c:tx>
          <c:spPr>
            <a:ln w="19050" cap="rnd">
              <a:solidFill>
                <a:srgbClr val="0066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6600"/>
              </a:solidFill>
              <a:ln w="9525">
                <a:solidFill>
                  <a:srgbClr val="0066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Sheet1!$K$4:$K$6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0.57735026918857557</c:v>
                  </c:pt>
                  <c:pt idx="2">
                    <c:v>5.5075705472859919</c:v>
                  </c:pt>
                </c:numCache>
              </c:numRef>
            </c:plus>
            <c:minus>
              <c:numRef>
                <c:f>Sheet1!$K$4:$K$6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0.57735026918857557</c:v>
                  </c:pt>
                  <c:pt idx="2">
                    <c:v>5.5075705472859919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Sheet1!$A$12:$A$14</c:f>
              <c:numCache>
                <c:formatCode>General</c:formatCode>
                <c:ptCount val="3"/>
                <c:pt idx="0">
                  <c:v>0</c:v>
                </c:pt>
                <c:pt idx="1">
                  <c:v>7</c:v>
                </c:pt>
                <c:pt idx="2">
                  <c:v>24</c:v>
                </c:pt>
              </c:numCache>
            </c:numRef>
          </c:xVal>
          <c:yVal>
            <c:numRef>
              <c:f>Sheet1!$J$12:$J$14</c:f>
              <c:numCache>
                <c:formatCode>General</c:formatCode>
                <c:ptCount val="3"/>
                <c:pt idx="0">
                  <c:v>2587</c:v>
                </c:pt>
                <c:pt idx="1">
                  <c:v>367.66666666666669</c:v>
                </c:pt>
                <c:pt idx="2">
                  <c:v>202.33333333333334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5659608"/>
        <c:axId val="145755576"/>
      </c:scatterChart>
      <c:valAx>
        <c:axId val="145659608"/>
        <c:scaling>
          <c:orientation val="minMax"/>
          <c:max val="24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Time (hours)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755576"/>
        <c:crosses val="autoZero"/>
        <c:crossBetween val="midCat"/>
        <c:majorUnit val="4"/>
      </c:valAx>
      <c:valAx>
        <c:axId val="145755576"/>
        <c:scaling>
          <c:logBase val="10"/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Fluorescence intensity (a.u.)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65960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Sheet2!$B$3</c:f>
              <c:strCache>
                <c:ptCount val="1"/>
                <c:pt idx="0">
                  <c:v>NR</c:v>
                </c:pt>
              </c:strCache>
            </c:strRef>
          </c:tx>
          <c:spPr>
            <a:ln w="19050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Sheet2!$A$4:$A$6</c:f>
              <c:numCache>
                <c:formatCode>General</c:formatCode>
                <c:ptCount val="3"/>
                <c:pt idx="0">
                  <c:v>0</c:v>
                </c:pt>
                <c:pt idx="1">
                  <c:v>7</c:v>
                </c:pt>
                <c:pt idx="2">
                  <c:v>24</c:v>
                </c:pt>
              </c:numCache>
            </c:numRef>
          </c:xVal>
          <c:yVal>
            <c:numRef>
              <c:f>Sheet2!$B$4:$B$6</c:f>
              <c:numCache>
                <c:formatCode>General</c:formatCode>
                <c:ptCount val="3"/>
                <c:pt idx="0">
                  <c:v>6280</c:v>
                </c:pt>
                <c:pt idx="1">
                  <c:v>6340</c:v>
                </c:pt>
                <c:pt idx="2">
                  <c:v>6885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Sheet2!$C$3</c:f>
              <c:strCache>
                <c:ptCount val="1"/>
                <c:pt idx="0">
                  <c:v>MWNT 1-L</c:v>
                </c:pt>
              </c:strCache>
            </c:strRef>
          </c:tx>
          <c:spPr>
            <a:ln w="19050" cap="rnd">
              <a:solidFill>
                <a:srgbClr val="FF6969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Sheet2!$A$4:$A$7</c:f>
              <c:numCache>
                <c:formatCode>General</c:formatCode>
                <c:ptCount val="4"/>
                <c:pt idx="0">
                  <c:v>0</c:v>
                </c:pt>
                <c:pt idx="1">
                  <c:v>7</c:v>
                </c:pt>
                <c:pt idx="2">
                  <c:v>24</c:v>
                </c:pt>
              </c:numCache>
            </c:numRef>
          </c:xVal>
          <c:yVal>
            <c:numRef>
              <c:f>Sheet2!$C$4:$C$6</c:f>
              <c:numCache>
                <c:formatCode>General</c:formatCode>
                <c:ptCount val="3"/>
                <c:pt idx="0">
                  <c:v>7609</c:v>
                </c:pt>
                <c:pt idx="1">
                  <c:v>7487</c:v>
                </c:pt>
                <c:pt idx="2">
                  <c:v>4847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Sheet2!$D$3</c:f>
              <c:strCache>
                <c:ptCount val="1"/>
                <c:pt idx="0">
                  <c:v>MWNT 1-H</c:v>
                </c:pt>
              </c:strCache>
            </c:strRef>
          </c:tx>
          <c:spPr>
            <a:ln w="19050" cap="rnd">
              <a:solidFill>
                <a:srgbClr val="800000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Sheet2!$A$4:$A$6</c:f>
              <c:numCache>
                <c:formatCode>General</c:formatCode>
                <c:ptCount val="3"/>
                <c:pt idx="0">
                  <c:v>0</c:v>
                </c:pt>
                <c:pt idx="1">
                  <c:v>7</c:v>
                </c:pt>
                <c:pt idx="2">
                  <c:v>24</c:v>
                </c:pt>
              </c:numCache>
            </c:numRef>
          </c:xVal>
          <c:yVal>
            <c:numRef>
              <c:f>Sheet2!$D$4:$D$6</c:f>
              <c:numCache>
                <c:formatCode>General</c:formatCode>
                <c:ptCount val="3"/>
                <c:pt idx="0">
                  <c:v>6340</c:v>
                </c:pt>
                <c:pt idx="1">
                  <c:v>4263</c:v>
                </c:pt>
                <c:pt idx="2">
                  <c:v>989</c:v>
                </c:pt>
              </c:numCache>
            </c:numRef>
          </c:yVal>
          <c:smooth val="0"/>
        </c:ser>
        <c:ser>
          <c:idx val="4"/>
          <c:order val="3"/>
          <c:tx>
            <c:strRef>
              <c:f>Sheet2!$E$3</c:f>
              <c:strCache>
                <c:ptCount val="1"/>
                <c:pt idx="0">
                  <c:v>MWNT 2-L</c:v>
                </c:pt>
              </c:strCache>
            </c:strRef>
          </c:tx>
          <c:spPr>
            <a:ln w="19050" cap="rnd">
              <a:solidFill>
                <a:srgbClr val="00CC00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Sheet2!$A$4:$A$6</c:f>
              <c:numCache>
                <c:formatCode>General</c:formatCode>
                <c:ptCount val="3"/>
                <c:pt idx="0">
                  <c:v>0</c:v>
                </c:pt>
                <c:pt idx="1">
                  <c:v>7</c:v>
                </c:pt>
                <c:pt idx="2">
                  <c:v>24</c:v>
                </c:pt>
              </c:numCache>
            </c:numRef>
          </c:xVal>
          <c:yVal>
            <c:numRef>
              <c:f>Sheet2!$E$4:$E$6</c:f>
              <c:numCache>
                <c:formatCode>General</c:formatCode>
                <c:ptCount val="3"/>
                <c:pt idx="0">
                  <c:v>8517</c:v>
                </c:pt>
                <c:pt idx="1">
                  <c:v>5117</c:v>
                </c:pt>
                <c:pt idx="2">
                  <c:v>5712</c:v>
                </c:pt>
              </c:numCache>
            </c:numRef>
          </c:yVal>
          <c:smooth val="0"/>
        </c:ser>
        <c:ser>
          <c:idx val="3"/>
          <c:order val="4"/>
          <c:tx>
            <c:strRef>
              <c:f>Sheet2!$F$3</c:f>
              <c:strCache>
                <c:ptCount val="1"/>
                <c:pt idx="0">
                  <c:v>MWNT 2-H</c:v>
                </c:pt>
              </c:strCache>
            </c:strRef>
          </c:tx>
          <c:spPr>
            <a:ln w="19050" cap="rnd">
              <a:solidFill>
                <a:srgbClr val="006600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Sheet2!$A$4:$A$6</c:f>
              <c:numCache>
                <c:formatCode>General</c:formatCode>
                <c:ptCount val="3"/>
                <c:pt idx="0">
                  <c:v>0</c:v>
                </c:pt>
                <c:pt idx="1">
                  <c:v>7</c:v>
                </c:pt>
                <c:pt idx="2">
                  <c:v>24</c:v>
                </c:pt>
              </c:numCache>
            </c:numRef>
          </c:xVal>
          <c:yVal>
            <c:numRef>
              <c:f>Sheet2!$F$4:$F$6</c:f>
              <c:numCache>
                <c:formatCode>General</c:formatCode>
                <c:ptCount val="3"/>
                <c:pt idx="0">
                  <c:v>4887</c:v>
                </c:pt>
                <c:pt idx="1">
                  <c:v>730</c:v>
                </c:pt>
                <c:pt idx="2">
                  <c:v>554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5766456"/>
        <c:axId val="146279576"/>
      </c:scatterChart>
      <c:valAx>
        <c:axId val="145766456"/>
        <c:scaling>
          <c:orientation val="minMax"/>
          <c:max val="24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Time (hours)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279576"/>
        <c:crosses val="autoZero"/>
        <c:crossBetween val="midCat"/>
        <c:majorUnit val="4"/>
      </c:valAx>
      <c:valAx>
        <c:axId val="146279576"/>
        <c:scaling>
          <c:logBase val="10"/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="1"/>
                  <a:t>Fluorescence intensity (a.u.)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7664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6BDB-7A4A-45B6-92F8-E548A0A6B8B1}" type="datetimeFigureOut">
              <a:rPr lang="en-GB" smtClean="0"/>
              <a:t>13/03/2015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0F73-1CFA-4EC9-880A-20EDCD8A2D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051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6BDB-7A4A-45B6-92F8-E548A0A6B8B1}" type="datetimeFigureOut">
              <a:rPr lang="en-GB" smtClean="0"/>
              <a:t>13/03/2015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0F73-1CFA-4EC9-880A-20EDCD8A2D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68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6BDB-7A4A-45B6-92F8-E548A0A6B8B1}" type="datetimeFigureOut">
              <a:rPr lang="en-GB" smtClean="0"/>
              <a:t>13/03/2015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0F73-1CFA-4EC9-880A-20EDCD8A2D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566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6BDB-7A4A-45B6-92F8-E548A0A6B8B1}" type="datetimeFigureOut">
              <a:rPr lang="en-GB" smtClean="0"/>
              <a:t>13/03/2015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0F73-1CFA-4EC9-880A-20EDCD8A2D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270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6BDB-7A4A-45B6-92F8-E548A0A6B8B1}" type="datetimeFigureOut">
              <a:rPr lang="en-GB" smtClean="0"/>
              <a:t>13/03/2015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0F73-1CFA-4EC9-880A-20EDCD8A2D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60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6BDB-7A4A-45B6-92F8-E548A0A6B8B1}" type="datetimeFigureOut">
              <a:rPr lang="en-GB" smtClean="0"/>
              <a:t>13/03/2015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0F73-1CFA-4EC9-880A-20EDCD8A2D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38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6BDB-7A4A-45B6-92F8-E548A0A6B8B1}" type="datetimeFigureOut">
              <a:rPr lang="en-GB" smtClean="0"/>
              <a:t>13/03/2015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0F73-1CFA-4EC9-880A-20EDCD8A2D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520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6BDB-7A4A-45B6-92F8-E548A0A6B8B1}" type="datetimeFigureOut">
              <a:rPr lang="en-GB" smtClean="0"/>
              <a:t>13/03/2015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0F73-1CFA-4EC9-880A-20EDCD8A2D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892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6BDB-7A4A-45B6-92F8-E548A0A6B8B1}" type="datetimeFigureOut">
              <a:rPr lang="en-GB" smtClean="0"/>
              <a:t>13/03/2015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0F73-1CFA-4EC9-880A-20EDCD8A2D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710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6BDB-7A4A-45B6-92F8-E548A0A6B8B1}" type="datetimeFigureOut">
              <a:rPr lang="en-GB" smtClean="0"/>
              <a:t>13/03/2015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0F73-1CFA-4EC9-880A-20EDCD8A2D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542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46BDB-7A4A-45B6-92F8-E548A0A6B8B1}" type="datetimeFigureOut">
              <a:rPr lang="en-GB" smtClean="0"/>
              <a:t>13/03/2015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0F73-1CFA-4EC9-880A-20EDCD8A2D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732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46BDB-7A4A-45B6-92F8-E548A0A6B8B1}" type="datetimeFigureOut">
              <a:rPr lang="en-GB" smtClean="0"/>
              <a:t>13/03/2015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00F73-1CFA-4EC9-880A-20EDCD8A2D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872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3" Type="http://schemas.openxmlformats.org/officeDocument/2006/relationships/image" Target="../media/image4.tiff"/><Relationship Id="rId7" Type="http://schemas.openxmlformats.org/officeDocument/2006/relationships/image" Target="../media/image8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tiff"/><Relationship Id="rId9" Type="http://schemas.openxmlformats.org/officeDocument/2006/relationships/image" Target="../media/image10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80401" y="6468533"/>
            <a:ext cx="1032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cs typeface="Times New Roman" panose="02020603050405020304" pitchFamily="18" charset="0"/>
              </a:rPr>
              <a:t>Table 1</a:t>
            </a:r>
            <a:endParaRPr lang="en-GB" sz="1400" dirty="0"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797" y="2225616"/>
            <a:ext cx="5762602" cy="220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858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80" y="1064999"/>
            <a:ext cx="6105300" cy="47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8280401" y="6468533"/>
            <a:ext cx="1032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cs typeface="Times New Roman" panose="02020603050405020304" pitchFamily="18" charset="0"/>
              </a:rPr>
              <a:t>Figure 1</a:t>
            </a:r>
            <a:endParaRPr lang="en-GB" sz="1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434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8" name="TextBox 2037"/>
          <p:cNvSpPr txBox="1"/>
          <p:nvPr/>
        </p:nvSpPr>
        <p:spPr>
          <a:xfrm>
            <a:off x="8280401" y="6468533"/>
            <a:ext cx="1032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cs typeface="Times New Roman" panose="02020603050405020304" pitchFamily="18" charset="0"/>
              </a:rPr>
              <a:t>Figure 2</a:t>
            </a:r>
            <a:endParaRPr lang="en-GB" sz="1400" dirty="0">
              <a:cs typeface="Times New Roman" panose="02020603050405020304" pitchFamily="18" charset="0"/>
            </a:endParaRPr>
          </a:p>
        </p:txBody>
      </p:sp>
      <p:grpSp>
        <p:nvGrpSpPr>
          <p:cNvPr id="2055" name="Group 2054"/>
          <p:cNvGrpSpPr/>
          <p:nvPr/>
        </p:nvGrpSpPr>
        <p:grpSpPr>
          <a:xfrm>
            <a:off x="2346387" y="352046"/>
            <a:ext cx="3786389" cy="6217961"/>
            <a:chOff x="461515" y="480684"/>
            <a:chExt cx="5048518" cy="8290614"/>
          </a:xfrm>
        </p:grpSpPr>
        <p:pic>
          <p:nvPicPr>
            <p:cNvPr id="2056" name="Picture 3" descr="C:\Users\Dr K Al-Jamal\AppData\Local\Microsoft\Windows\Temporary Internet Files\Content.Outlook\JIBZQ3YZ\Khuloud 1H_006 (2).tif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6486" y="4739766"/>
              <a:ext cx="2161802" cy="1990800"/>
            </a:xfrm>
            <a:prstGeom prst="rect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>
                  <a:shade val="50000"/>
                </a:sysClr>
              </a:solidFill>
              <a:prstDash val="solid"/>
            </a:ln>
            <a:effectLst/>
          </p:spPr>
        </p:pic>
        <p:pic>
          <p:nvPicPr>
            <p:cNvPr id="2057" name="Picture 9" descr="D:\Nuevos\Data_Khuloud\Data Khuloud\Liposomes\lipo_014.ti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4582" y="482502"/>
              <a:ext cx="2160000" cy="1989141"/>
            </a:xfrm>
            <a:prstGeom prst="rect">
              <a:avLst/>
            </a:prstGeom>
            <a:noFill/>
            <a:ln w="28575">
              <a:solidFill>
                <a:sysClr val="windowText" lastClr="0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D:\Nuevos\Data_Khuloud\Data Khuloud\Liposomes\lipo_015.ti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4582" y="2543061"/>
              <a:ext cx="2160000" cy="1989141"/>
            </a:xfrm>
            <a:prstGeom prst="rect">
              <a:avLst/>
            </a:prstGeom>
            <a:noFill/>
            <a:ln w="28575">
              <a:solidFill>
                <a:sysClr val="windowText" lastClr="0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59" name="4 Rectángulo"/>
            <p:cNvSpPr/>
            <p:nvPr/>
          </p:nvSpPr>
          <p:spPr>
            <a:xfrm>
              <a:off x="2080370" y="2035876"/>
              <a:ext cx="288000" cy="288000"/>
            </a:xfrm>
            <a:prstGeom prst="rect">
              <a:avLst/>
            </a:prstGeom>
            <a:noFill/>
            <a:ln w="25400" cap="flat" cmpd="sng" algn="ctr">
              <a:solidFill>
                <a:srgbClr val="C0504D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060" name="Picture 2059" descr="D:\Nuevos\Data_Khuloud\Data Khuloud\Liposomes\lipo_011.ti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0033" y="2554350"/>
              <a:ext cx="2160000" cy="1989141"/>
            </a:xfrm>
            <a:prstGeom prst="rect">
              <a:avLst/>
            </a:prstGeom>
            <a:noFill/>
            <a:ln w="38100">
              <a:solidFill>
                <a:srgbClr val="C0504D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1" name="Picture 5" descr="D:\Nuevos\Data_Khuloud\Data Khuloud\Liposomes\lipo_010.ti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0033" y="493792"/>
              <a:ext cx="2160000" cy="1989141"/>
            </a:xfrm>
            <a:prstGeom prst="rect">
              <a:avLst/>
            </a:prstGeom>
            <a:noFill/>
            <a:ln w="38100">
              <a:solidFill>
                <a:srgbClr val="C0504D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2" name="Picture 2" descr="K:\26Feb2009 backup\KCL\visiting scientists\sara peira\paper\TEM\Sample 1H\Khuloud 1H_004.tif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336942" y="4739766"/>
              <a:ext cx="2161802" cy="1990800"/>
            </a:xfrm>
            <a:prstGeom prst="rect">
              <a:avLst/>
            </a:prstGeom>
            <a:solidFill>
              <a:srgbClr val="4F81BD"/>
            </a:solidFill>
            <a:ln w="285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</p:pic>
        <p:pic>
          <p:nvPicPr>
            <p:cNvPr id="2063" name="Picture 3" descr="K:\26Feb2009 backup\KCL\visiting scientists\sara peira\paper\TEM\Sample 1H\Khuloud 1H_005.tif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336942" y="6766098"/>
              <a:ext cx="2161802" cy="1990800"/>
            </a:xfrm>
            <a:prstGeom prst="rect">
              <a:avLst/>
            </a:prstGeom>
            <a:solidFill>
              <a:srgbClr val="4F81BD"/>
            </a:solidFill>
            <a:ln w="28575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</p:pic>
        <p:sp>
          <p:nvSpPr>
            <p:cNvPr id="2064" name="3 Rectángulo"/>
            <p:cNvSpPr/>
            <p:nvPr/>
          </p:nvSpPr>
          <p:spPr>
            <a:xfrm>
              <a:off x="2025223" y="5471721"/>
              <a:ext cx="576064" cy="360040"/>
            </a:xfrm>
            <a:prstGeom prst="rect">
              <a:avLst/>
            </a:prstGeom>
            <a:noFill/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065" name="Straight Connector 2064"/>
            <p:cNvCxnSpPr/>
            <p:nvPr/>
          </p:nvCxnSpPr>
          <p:spPr>
            <a:xfrm>
              <a:off x="940252" y="4730423"/>
              <a:ext cx="0" cy="4032448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66" name="Straight Connector 2065"/>
            <p:cNvCxnSpPr/>
            <p:nvPr/>
          </p:nvCxnSpPr>
          <p:spPr>
            <a:xfrm>
              <a:off x="945679" y="480684"/>
              <a:ext cx="0" cy="4032448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068" name="TextBox 2067"/>
            <p:cNvSpPr txBox="1"/>
            <p:nvPr/>
          </p:nvSpPr>
          <p:spPr>
            <a:xfrm rot="16200000">
              <a:off x="-742586" y="2296853"/>
              <a:ext cx="2808312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5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L</a:t>
              </a:r>
            </a:p>
          </p:txBody>
        </p:sp>
        <p:sp>
          <p:nvSpPr>
            <p:cNvPr id="2069" name="TextBox 2068"/>
            <p:cNvSpPr txBox="1"/>
            <p:nvPr/>
          </p:nvSpPr>
          <p:spPr>
            <a:xfrm rot="16200000">
              <a:off x="-733060" y="6546593"/>
              <a:ext cx="2808312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5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1-H</a:t>
              </a:r>
            </a:p>
          </p:txBody>
        </p:sp>
        <p:pic>
          <p:nvPicPr>
            <p:cNvPr id="2070" name="Picture 2" descr="C:\Users\Dr K Al-Jamal\AppData\Local\Microsoft\Windows\Temporary Internet Files\Content.Outlook\JIBZQ3YZ\Khuloud 1H_007 (2).tif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076486" y="6780498"/>
              <a:ext cx="2161802" cy="1990800"/>
            </a:xfrm>
            <a:prstGeom prst="rect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>
                  <a:shade val="50000"/>
                </a:sysClr>
              </a:solidFill>
              <a:prstDash val="solid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29943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80401" y="6468533"/>
            <a:ext cx="1032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cs typeface="Times New Roman" panose="02020603050405020304" pitchFamily="18" charset="0"/>
              </a:rPr>
              <a:t>Figure 3</a:t>
            </a:r>
            <a:endParaRPr lang="en-GB" sz="1400" dirty="0"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361" y="1393568"/>
            <a:ext cx="6338472" cy="37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05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74134" y="3268133"/>
            <a:ext cx="2455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b</a:t>
            </a:r>
            <a:endParaRPr lang="en-GB" sz="1600" b="1" dirty="0"/>
          </a:p>
        </p:txBody>
      </p:sp>
      <p:grpSp>
        <p:nvGrpSpPr>
          <p:cNvPr id="12" name="Group 11"/>
          <p:cNvGrpSpPr/>
          <p:nvPr/>
        </p:nvGrpSpPr>
        <p:grpSpPr>
          <a:xfrm>
            <a:off x="474134" y="270933"/>
            <a:ext cx="8221132" cy="6053668"/>
            <a:chOff x="474134" y="270933"/>
            <a:chExt cx="8221132" cy="6053668"/>
          </a:xfrm>
        </p:grpSpPr>
        <p:graphicFrame>
          <p:nvGraphicFramePr>
            <p:cNvPr id="5" name="Char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14857814"/>
                </p:ext>
              </p:extLst>
            </p:nvPr>
          </p:nvGraphicFramePr>
          <p:xfrm>
            <a:off x="474134" y="3581401"/>
            <a:ext cx="3530599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7" name="Chart 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01478887"/>
                </p:ext>
              </p:extLst>
            </p:nvPr>
          </p:nvGraphicFramePr>
          <p:xfrm>
            <a:off x="4188073" y="3572933"/>
            <a:ext cx="4507193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Chart 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80997971"/>
                </p:ext>
              </p:extLst>
            </p:nvPr>
          </p:nvGraphicFramePr>
          <p:xfrm>
            <a:off x="2202920" y="559271"/>
            <a:ext cx="4900613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2167467" y="270933"/>
              <a:ext cx="2455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 smtClean="0"/>
                <a:t>a</a:t>
              </a:r>
              <a:endParaRPr lang="en-GB" sz="16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224877" y="3268129"/>
              <a:ext cx="2455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 smtClean="0"/>
                <a:t>c</a:t>
              </a:r>
              <a:endParaRPr lang="en-GB" sz="1600" b="1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280401" y="6468533"/>
            <a:ext cx="1032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cs typeface="Times New Roman" panose="02020603050405020304" pitchFamily="18" charset="0"/>
              </a:rPr>
              <a:t>Figure 4</a:t>
            </a:r>
            <a:endParaRPr lang="en-GB" sz="1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2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80401" y="6468533"/>
            <a:ext cx="1032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cs typeface="Times New Roman" panose="02020603050405020304" pitchFamily="18" charset="0"/>
              </a:rPr>
              <a:t>Figure 5</a:t>
            </a:r>
            <a:endParaRPr lang="en-GB" sz="1400" dirty="0"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199" y="1665973"/>
            <a:ext cx="6947623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926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80401" y="6468533"/>
            <a:ext cx="1032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cs typeface="Times New Roman" panose="02020603050405020304" pitchFamily="18" charset="0"/>
              </a:rPr>
              <a:t>Figure 6</a:t>
            </a:r>
            <a:endParaRPr lang="en-GB" sz="1400" dirty="0"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962" y="770677"/>
            <a:ext cx="4788000" cy="516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591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80401" y="6468533"/>
            <a:ext cx="1032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cs typeface="Times New Roman" panose="02020603050405020304" pitchFamily="18" charset="0"/>
              </a:rPr>
              <a:t>Figure 7</a:t>
            </a:r>
            <a:endParaRPr lang="en-GB" sz="1400" dirty="0"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401" y="1743825"/>
            <a:ext cx="7416000" cy="311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594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80401" y="6468533"/>
            <a:ext cx="1032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cs typeface="Times New Roman" panose="02020603050405020304" pitchFamily="18" charset="0"/>
              </a:rPr>
              <a:t>Figure 8</a:t>
            </a:r>
            <a:endParaRPr lang="en-GB" sz="1400" dirty="0"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4762" y="1218558"/>
            <a:ext cx="4534476" cy="442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475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1231</TotalTime>
  <Words>50</Words>
  <Application>Microsoft Office PowerPoint</Application>
  <PresentationFormat>On-screen Show (4:3)</PresentationFormat>
  <Paragraphs>20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East Anglia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Pereira (PHA)</dc:creator>
  <cp:lastModifiedBy>Sara Pereira (PHA)</cp:lastModifiedBy>
  <cp:revision>7</cp:revision>
  <dcterms:created xsi:type="dcterms:W3CDTF">2015-02-24T10:16:32Z</dcterms:created>
  <dcterms:modified xsi:type="dcterms:W3CDTF">2015-03-13T15:17:18Z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-348762647</vt:i4>
  </property>
  <property fmtid="{D5CDD505-2E9C-101B-9397-08002B2CF9AE}" pid="3" name="_NewReviewCycle">
    <vt:lpwstr/>
  </property>
  <property fmtid="{D5CDD505-2E9C-101B-9397-08002B2CF9AE}" pid="4" name="_EmailSubject">
    <vt:lpwstr>PCUK acknowledgment in your paper</vt:lpwstr>
  </property>
  <property fmtid="{D5CDD505-2E9C-101B-9397-08002B2CF9AE}" pid="5" name="_AuthorEmail">
    <vt:lpwstr>Sara.Pereira@uea.ac.uk</vt:lpwstr>
  </property>
  <property fmtid="{D5CDD505-2E9C-101B-9397-08002B2CF9AE}" pid="6" name="_AuthorEmailDisplayName">
    <vt:lpwstr>Sara Pereira (PHA)</vt:lpwstr>
  </property>
</Properties>
</file>