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Default Extension="emf" ContentType="image/x-emf"/>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5" Type="http://schemas.openxmlformats.org/officeDocument/2006/relationships/custom-properties" Target="docProps/custom.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9" r:id="rId2"/>
  </p:sldMasterIdLst>
  <p:notesMasterIdLst>
    <p:notesMasterId r:id="rId4"/>
  </p:notesMasterIdLst>
  <p:handoutMasterIdLst>
    <p:handoutMasterId r:id="rId5"/>
  </p:handoutMasterIdLst>
  <p:sldIdLst>
    <p:sldId id="264" r:id="rId3"/>
  </p:sldIdLst>
  <p:sldSz cx="36576000" cy="51206400"/>
  <p:notesSz cx="9236075" cy="7010400"/>
  <p:defaultTextStyle>
    <a:defPPr>
      <a:defRPr lang="en-US"/>
    </a:defPPr>
    <a:lvl1pPr algn="l" rtl="0" eaLnBrk="0" fontAlgn="base" hangingPunct="0">
      <a:spcBef>
        <a:spcPct val="20000"/>
      </a:spcBef>
      <a:spcAft>
        <a:spcPct val="0"/>
      </a:spcAft>
      <a:buChar char="•"/>
      <a:defRPr sz="9900" kern="1200">
        <a:solidFill>
          <a:schemeClr val="tx1"/>
        </a:solidFill>
        <a:latin typeface="Times New Roman" pitchFamily="18" charset="0"/>
        <a:ea typeface="+mn-ea"/>
        <a:cs typeface="+mn-cs"/>
      </a:defRPr>
    </a:lvl1pPr>
    <a:lvl2pPr marL="457200" algn="l" rtl="0" eaLnBrk="0" fontAlgn="base" hangingPunct="0">
      <a:spcBef>
        <a:spcPct val="20000"/>
      </a:spcBef>
      <a:spcAft>
        <a:spcPct val="0"/>
      </a:spcAft>
      <a:buChar char="•"/>
      <a:defRPr sz="9900" kern="1200">
        <a:solidFill>
          <a:schemeClr val="tx1"/>
        </a:solidFill>
        <a:latin typeface="Times New Roman" pitchFamily="18" charset="0"/>
        <a:ea typeface="+mn-ea"/>
        <a:cs typeface="+mn-cs"/>
      </a:defRPr>
    </a:lvl2pPr>
    <a:lvl3pPr marL="914400" algn="l" rtl="0" eaLnBrk="0" fontAlgn="base" hangingPunct="0">
      <a:spcBef>
        <a:spcPct val="20000"/>
      </a:spcBef>
      <a:spcAft>
        <a:spcPct val="0"/>
      </a:spcAft>
      <a:buChar char="•"/>
      <a:defRPr sz="9900" kern="1200">
        <a:solidFill>
          <a:schemeClr val="tx1"/>
        </a:solidFill>
        <a:latin typeface="Times New Roman" pitchFamily="18" charset="0"/>
        <a:ea typeface="+mn-ea"/>
        <a:cs typeface="+mn-cs"/>
      </a:defRPr>
    </a:lvl3pPr>
    <a:lvl4pPr marL="1371600" algn="l" rtl="0" eaLnBrk="0" fontAlgn="base" hangingPunct="0">
      <a:spcBef>
        <a:spcPct val="20000"/>
      </a:spcBef>
      <a:spcAft>
        <a:spcPct val="0"/>
      </a:spcAft>
      <a:buChar char="•"/>
      <a:defRPr sz="9900" kern="1200">
        <a:solidFill>
          <a:schemeClr val="tx1"/>
        </a:solidFill>
        <a:latin typeface="Times New Roman" pitchFamily="18" charset="0"/>
        <a:ea typeface="+mn-ea"/>
        <a:cs typeface="+mn-cs"/>
      </a:defRPr>
    </a:lvl4pPr>
    <a:lvl5pPr marL="1828800" algn="l" rtl="0" eaLnBrk="0" fontAlgn="base" hangingPunct="0">
      <a:spcBef>
        <a:spcPct val="20000"/>
      </a:spcBef>
      <a:spcAft>
        <a:spcPct val="0"/>
      </a:spcAft>
      <a:buChar char="•"/>
      <a:defRPr sz="9900" kern="1200">
        <a:solidFill>
          <a:schemeClr val="tx1"/>
        </a:solidFill>
        <a:latin typeface="Times New Roman" pitchFamily="18" charset="0"/>
        <a:ea typeface="+mn-ea"/>
        <a:cs typeface="+mn-cs"/>
      </a:defRPr>
    </a:lvl5pPr>
    <a:lvl6pPr marL="2286000" algn="l" defTabSz="914400" rtl="0" eaLnBrk="1" latinLnBrk="0" hangingPunct="1">
      <a:defRPr sz="9900" kern="1200">
        <a:solidFill>
          <a:schemeClr val="tx1"/>
        </a:solidFill>
        <a:latin typeface="Times New Roman" pitchFamily="18" charset="0"/>
        <a:ea typeface="+mn-ea"/>
        <a:cs typeface="+mn-cs"/>
      </a:defRPr>
    </a:lvl6pPr>
    <a:lvl7pPr marL="2743200" algn="l" defTabSz="914400" rtl="0" eaLnBrk="1" latinLnBrk="0" hangingPunct="1">
      <a:defRPr sz="9900" kern="1200">
        <a:solidFill>
          <a:schemeClr val="tx1"/>
        </a:solidFill>
        <a:latin typeface="Times New Roman" pitchFamily="18" charset="0"/>
        <a:ea typeface="+mn-ea"/>
        <a:cs typeface="+mn-cs"/>
      </a:defRPr>
    </a:lvl7pPr>
    <a:lvl8pPr marL="3200400" algn="l" defTabSz="914400" rtl="0" eaLnBrk="1" latinLnBrk="0" hangingPunct="1">
      <a:defRPr sz="9900" kern="1200">
        <a:solidFill>
          <a:schemeClr val="tx1"/>
        </a:solidFill>
        <a:latin typeface="Times New Roman" pitchFamily="18" charset="0"/>
        <a:ea typeface="+mn-ea"/>
        <a:cs typeface="+mn-cs"/>
      </a:defRPr>
    </a:lvl8pPr>
    <a:lvl9pPr marL="3657600" algn="l" defTabSz="914400" rtl="0" eaLnBrk="1" latinLnBrk="0" hangingPunct="1">
      <a:defRPr sz="9900" kern="1200">
        <a:solidFill>
          <a:schemeClr val="tx1"/>
        </a:solidFill>
        <a:latin typeface="Times New Roman" pitchFamily="18" charset="0"/>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Mark Johnson (IWNM)" initials="" lastIdx="4" clrIdx="0"/>
  <p:cmAuthor id="1" name="v-debuye" initials="" lastIdx="8" clrIdx="1"/>
  <p:cmAuthor id="2" name="a-bumont" initials="" lastIdx="1" clrIdx="2"/>
</p:cmAuthorLst>
</file>

<file path=ppt/presProps.xml><?xml version="1.0" encoding="utf-8"?>
<p:presentationPr xmlns:a="http://schemas.openxmlformats.org/drawingml/2006/main" xmlns:r="http://schemas.openxmlformats.org/officeDocument/2006/relationships" xmlns:p="http://schemas.openxmlformats.org/presentationml/2006/main">
  <p:prnPr scaleToFitPaper="1"/>
  <p:showPr showNarration="1">
    <p:present/>
    <p:sldRg st="1" end="1"/>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8AA5DC"/>
    <a:srgbClr val="FFFFFF"/>
    <a:srgbClr val="FF33CC"/>
    <a:srgbClr val="333333"/>
    <a:srgbClr val="FFFFCC"/>
    <a:srgbClr val="004442"/>
    <a:srgbClr val="008080"/>
    <a:srgbClr val="CC99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10634" autoAdjust="0"/>
    <p:restoredTop sz="96307" autoAdjust="0"/>
  </p:normalViewPr>
  <p:slideViewPr>
    <p:cSldViewPr>
      <p:cViewPr>
        <p:scale>
          <a:sx n="23" d="100"/>
          <a:sy n="23" d="100"/>
        </p:scale>
        <p:origin x="-2368" y="3192"/>
      </p:cViewPr>
      <p:guideLst>
        <p:guide orient="horz" pos="16128"/>
        <p:guide pos="11520"/>
      </p:guideLst>
    </p:cSldViewPr>
  </p:slideViewPr>
  <p:notesTextViewPr>
    <p:cViewPr>
      <p:scale>
        <a:sx n="1" d="1"/>
        <a:sy n="1" d="1"/>
      </p:scale>
      <p:origin x="0" y="0"/>
    </p:cViewPr>
  </p:notesTextViewPr>
  <p:notesViewPr>
    <p:cSldViewPr>
      <p:cViewPr varScale="1">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slide" Target="slides/slide1.xml"/><Relationship Id="rId4" Type="http://schemas.openxmlformats.org/officeDocument/2006/relationships/notesMaster" Target="notesMasters/notesMaster1.xml"/><Relationship Id="rId5" Type="http://schemas.openxmlformats.org/officeDocument/2006/relationships/handoutMaster" Target="handoutMasters/handoutMaster1.xml"/><Relationship Id="rId6" Type="http://schemas.openxmlformats.org/officeDocument/2006/relationships/printerSettings" Target="printerSettings/printerSettings1.bin"/><Relationship Id="rId7" Type="http://schemas.openxmlformats.org/officeDocument/2006/relationships/commentAuthors" Target="commentAuthors.xml"/><Relationship Id="rId8" Type="http://schemas.openxmlformats.org/officeDocument/2006/relationships/presProps" Target="presProps.xml"/><Relationship Id="rId9" Type="http://schemas.openxmlformats.org/officeDocument/2006/relationships/viewProps" Target="viewProps.xml"/><Relationship Id="rId10" Type="http://schemas.openxmlformats.org/officeDocument/2006/relationships/theme" Target="theme/theme1.xml"/><Relationship Id="rId11" Type="http://schemas.openxmlformats.org/officeDocument/2006/relationships/tableStyles" Target="tableStyles.xml"/><Relationship Id="rId1" Type="http://schemas.openxmlformats.org/officeDocument/2006/relationships/customXml" Target="../customXml/item1.xml"/><Relationship Id="rId2" Type="http://schemas.openxmlformats.org/officeDocument/2006/relationships/slideMaster" Target="slideMasters/slide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4C3024A-5AD3-9F4B-9EE2-2F7712244B5D}" type="doc">
      <dgm:prSet loTypeId="urn:microsoft.com/office/officeart/2005/8/layout/process4" loCatId="" qsTypeId="urn:microsoft.com/office/officeart/2005/8/quickstyle/simple2" qsCatId="simple" csTypeId="urn:microsoft.com/office/officeart/2005/8/colors/accent1_2" csCatId="accent1" phldr="1"/>
      <dgm:spPr/>
      <dgm:t>
        <a:bodyPr/>
        <a:lstStyle/>
        <a:p>
          <a:endParaRPr lang="en-US"/>
        </a:p>
      </dgm:t>
    </dgm:pt>
    <dgm:pt modelId="{87635BBF-F092-7849-8BE3-47EE7A9A4219}">
      <dgm:prSet phldrT="[Text]" custT="1"/>
      <dgm:spPr/>
      <dgm:t>
        <a:bodyPr/>
        <a:lstStyle/>
        <a:p>
          <a:r>
            <a:rPr lang="en-US" sz="2800" dirty="0" smtClean="0"/>
            <a:t>Figure 1 Visit</a:t>
          </a:r>
          <a:r>
            <a:rPr lang="en-US" sz="2800" dirty="0"/>
            <a:t>: 1 Prior to starting medication</a:t>
          </a:r>
        </a:p>
      </dgm:t>
    </dgm:pt>
    <dgm:pt modelId="{FF1A5B46-742F-DC45-A3A0-5CF636D6F6D2}" type="parTrans" cxnId="{7F565A98-58F5-864E-B7B6-5908B9874C9E}">
      <dgm:prSet/>
      <dgm:spPr/>
      <dgm:t>
        <a:bodyPr/>
        <a:lstStyle/>
        <a:p>
          <a:endParaRPr lang="en-US"/>
        </a:p>
      </dgm:t>
    </dgm:pt>
    <dgm:pt modelId="{CD7D91DF-E776-9D4D-BBF6-0CC1800EDF7E}" type="sibTrans" cxnId="{7F565A98-58F5-864E-B7B6-5908B9874C9E}">
      <dgm:prSet/>
      <dgm:spPr/>
      <dgm:t>
        <a:bodyPr/>
        <a:lstStyle/>
        <a:p>
          <a:endParaRPr lang="en-US"/>
        </a:p>
      </dgm:t>
    </dgm:pt>
    <dgm:pt modelId="{D0E7D1DF-FE11-0F44-9567-7F9A829FFBFA}">
      <dgm:prSet phldrT="[Text]" custT="1"/>
      <dgm:spPr/>
      <dgm:t>
        <a:bodyPr/>
        <a:lstStyle/>
        <a:p>
          <a:r>
            <a:rPr lang="en-GB" sz="2000" dirty="0" smtClean="0"/>
            <a:t> CT sinuses, Nasal Endoscopy, Saccharin </a:t>
          </a:r>
          <a:r>
            <a:rPr lang="en-GB" sz="2000" dirty="0" smtClean="0"/>
            <a:t>test, </a:t>
          </a:r>
          <a:r>
            <a:rPr lang="en-GB" sz="2000" dirty="0" smtClean="0"/>
            <a:t>Sniffin</a:t>
          </a:r>
          <a:r>
            <a:rPr lang="en-GB" sz="2000" dirty="0"/>
            <a:t>’ </a:t>
          </a:r>
          <a:r>
            <a:rPr lang="en-GB" sz="2000" dirty="0" smtClean="0"/>
            <a:t>Sticks, IgE level, RAST</a:t>
          </a:r>
          <a:endParaRPr lang="en-US" sz="2000" dirty="0"/>
        </a:p>
      </dgm:t>
    </dgm:pt>
    <dgm:pt modelId="{57100106-2617-F949-AC6F-BC7FEC624DE2}" type="parTrans" cxnId="{99C18D77-7124-1643-AF64-ECD16EB56451}">
      <dgm:prSet/>
      <dgm:spPr/>
      <dgm:t>
        <a:bodyPr/>
        <a:lstStyle/>
        <a:p>
          <a:endParaRPr lang="en-US"/>
        </a:p>
      </dgm:t>
    </dgm:pt>
    <dgm:pt modelId="{5B8773E1-13C4-4241-8AEC-3DDB764CF31B}" type="sibTrans" cxnId="{99C18D77-7124-1643-AF64-ECD16EB56451}">
      <dgm:prSet/>
      <dgm:spPr/>
      <dgm:t>
        <a:bodyPr/>
        <a:lstStyle/>
        <a:p>
          <a:endParaRPr lang="en-US"/>
        </a:p>
      </dgm:t>
    </dgm:pt>
    <dgm:pt modelId="{3D84DA5E-8398-1E48-B8FE-351D7D407497}">
      <dgm:prSet phldrT="[Text]" custT="1"/>
      <dgm:spPr/>
      <dgm:t>
        <a:bodyPr/>
        <a:lstStyle/>
        <a:p>
          <a:r>
            <a:rPr lang="en-GB" sz="2000" dirty="0" smtClean="0"/>
            <a:t>Questionnaires </a:t>
          </a:r>
          <a:r>
            <a:rPr lang="en-GB" sz="2000" dirty="0"/>
            <a:t>SNOT-22, SF-12, EQ-5D</a:t>
          </a:r>
          <a:endParaRPr lang="en-US" sz="2000" dirty="0"/>
        </a:p>
      </dgm:t>
    </dgm:pt>
    <dgm:pt modelId="{A445E064-37B6-3D4D-B30A-1742D2056F14}" type="parTrans" cxnId="{29B94D78-664F-D849-879C-B63D128760A7}">
      <dgm:prSet/>
      <dgm:spPr/>
      <dgm:t>
        <a:bodyPr/>
        <a:lstStyle/>
        <a:p>
          <a:endParaRPr lang="en-US"/>
        </a:p>
      </dgm:t>
    </dgm:pt>
    <dgm:pt modelId="{CCE95F21-9DF5-544D-80A2-344026F09B9F}" type="sibTrans" cxnId="{29B94D78-664F-D849-879C-B63D128760A7}">
      <dgm:prSet/>
      <dgm:spPr/>
      <dgm:t>
        <a:bodyPr/>
        <a:lstStyle/>
        <a:p>
          <a:endParaRPr lang="en-US"/>
        </a:p>
      </dgm:t>
    </dgm:pt>
    <dgm:pt modelId="{35D8796D-7634-564F-B56C-DD857BD207F6}">
      <dgm:prSet phldrT="[Text]" custT="1"/>
      <dgm:spPr/>
      <dgm:t>
        <a:bodyPr/>
        <a:lstStyle/>
        <a:p>
          <a:r>
            <a:rPr lang="en-GB" sz="2800" dirty="0"/>
            <a:t>Intervention – 12 weeks course</a:t>
          </a:r>
          <a:endParaRPr lang="en-US" sz="2800" dirty="0"/>
        </a:p>
      </dgm:t>
    </dgm:pt>
    <dgm:pt modelId="{FDC6A1B2-01AF-2E4E-8524-CC7080A00903}" type="parTrans" cxnId="{1A3BF497-25AA-2E4F-BF24-A17C9B362D9D}">
      <dgm:prSet/>
      <dgm:spPr/>
      <dgm:t>
        <a:bodyPr/>
        <a:lstStyle/>
        <a:p>
          <a:endParaRPr lang="en-US"/>
        </a:p>
      </dgm:t>
    </dgm:pt>
    <dgm:pt modelId="{80245781-D568-CD40-BAAE-963ECEB0BEB5}" type="sibTrans" cxnId="{1A3BF497-25AA-2E4F-BF24-A17C9B362D9D}">
      <dgm:prSet/>
      <dgm:spPr/>
      <dgm:t>
        <a:bodyPr/>
        <a:lstStyle/>
        <a:p>
          <a:endParaRPr lang="en-US"/>
        </a:p>
      </dgm:t>
    </dgm:pt>
    <dgm:pt modelId="{89E67056-CD99-1B42-8278-433B19EB5D44}">
      <dgm:prSet phldrT="[Text]"/>
      <dgm:spPr/>
      <dgm:t>
        <a:bodyPr/>
        <a:lstStyle/>
        <a:p>
          <a:r>
            <a:rPr lang="en-GB" dirty="0" smtClean="0"/>
            <a:t>Clarithromycin </a:t>
          </a:r>
          <a:r>
            <a:rPr lang="en-GB" dirty="0"/>
            <a:t>250mg bd orally</a:t>
          </a:r>
          <a:endParaRPr lang="en-US" dirty="0"/>
        </a:p>
      </dgm:t>
    </dgm:pt>
    <dgm:pt modelId="{C7B103DB-E9F0-9943-9463-DEF1383BAF22}" type="parTrans" cxnId="{AFEA3D8A-F26E-7440-9697-1D8351C11F1B}">
      <dgm:prSet/>
      <dgm:spPr/>
      <dgm:t>
        <a:bodyPr/>
        <a:lstStyle/>
        <a:p>
          <a:endParaRPr lang="en-US"/>
        </a:p>
      </dgm:t>
    </dgm:pt>
    <dgm:pt modelId="{59D823F7-CC74-C64E-97C2-AB76AF544F08}" type="sibTrans" cxnId="{AFEA3D8A-F26E-7440-9697-1D8351C11F1B}">
      <dgm:prSet/>
      <dgm:spPr/>
      <dgm:t>
        <a:bodyPr/>
        <a:lstStyle/>
        <a:p>
          <a:endParaRPr lang="en-US"/>
        </a:p>
      </dgm:t>
    </dgm:pt>
    <dgm:pt modelId="{007268F6-A9CD-8649-B75A-C208C01172D8}">
      <dgm:prSet phldrT="[Text]"/>
      <dgm:spPr/>
      <dgm:t>
        <a:bodyPr/>
        <a:lstStyle/>
        <a:p>
          <a:r>
            <a:rPr lang="en-GB" dirty="0" smtClean="0"/>
            <a:t>Nasonex </a:t>
          </a:r>
          <a:r>
            <a:rPr lang="en-GB" dirty="0"/>
            <a:t>(mometasone) nasal spray 2 squirts bd both nostrils; Neil Med rinse bottle and sachets bd </a:t>
          </a:r>
          <a:endParaRPr lang="en-US" dirty="0"/>
        </a:p>
      </dgm:t>
    </dgm:pt>
    <dgm:pt modelId="{6379398D-EB99-8F41-880E-2EE93A4FA1DC}" type="parTrans" cxnId="{802A8CE8-2A63-094C-8F18-D6204F5B17BB}">
      <dgm:prSet/>
      <dgm:spPr/>
      <dgm:t>
        <a:bodyPr/>
        <a:lstStyle/>
        <a:p>
          <a:endParaRPr lang="en-US"/>
        </a:p>
      </dgm:t>
    </dgm:pt>
    <dgm:pt modelId="{CB92D1F1-EA53-6641-869B-9235B49AC900}" type="sibTrans" cxnId="{802A8CE8-2A63-094C-8F18-D6204F5B17BB}">
      <dgm:prSet/>
      <dgm:spPr/>
      <dgm:t>
        <a:bodyPr/>
        <a:lstStyle/>
        <a:p>
          <a:endParaRPr lang="en-US"/>
        </a:p>
      </dgm:t>
    </dgm:pt>
    <dgm:pt modelId="{78AEBC24-2B76-7547-91C1-9E41A52A9795}">
      <dgm:prSet phldrT="[Text]" custT="1"/>
      <dgm:spPr/>
      <dgm:t>
        <a:bodyPr/>
        <a:lstStyle/>
        <a:p>
          <a:r>
            <a:rPr lang="en-GB" sz="2800" dirty="0"/>
            <a:t>Visit 2: At 12-weeks after starting medication</a:t>
          </a:r>
          <a:endParaRPr lang="en-US" sz="2800" dirty="0"/>
        </a:p>
      </dgm:t>
    </dgm:pt>
    <dgm:pt modelId="{1763BF33-23D9-B148-BCD7-B55E3F74DB4C}" type="parTrans" cxnId="{CF06370D-74D3-8D49-B8F9-B73F3D109E30}">
      <dgm:prSet/>
      <dgm:spPr/>
      <dgm:t>
        <a:bodyPr/>
        <a:lstStyle/>
        <a:p>
          <a:endParaRPr lang="en-US"/>
        </a:p>
      </dgm:t>
    </dgm:pt>
    <dgm:pt modelId="{EFF9EF4B-C436-CF4B-9FB8-DCA5481C72A9}" type="sibTrans" cxnId="{CF06370D-74D3-8D49-B8F9-B73F3D109E30}">
      <dgm:prSet/>
      <dgm:spPr/>
      <dgm:t>
        <a:bodyPr/>
        <a:lstStyle/>
        <a:p>
          <a:endParaRPr lang="en-US"/>
        </a:p>
      </dgm:t>
    </dgm:pt>
    <dgm:pt modelId="{6B86C6FF-6A8C-7F4E-986B-07F77D0CDBAF}">
      <dgm:prSet phldrT="[Text]"/>
      <dgm:spPr/>
      <dgm:t>
        <a:bodyPr/>
        <a:lstStyle/>
        <a:p>
          <a:r>
            <a:rPr lang="en-GB" dirty="0" smtClean="0"/>
            <a:t> </a:t>
          </a:r>
          <a:r>
            <a:rPr lang="en-GB" dirty="0"/>
            <a:t>Nasal Endoscopy/Saccharin/Sniffin’ Sticks test</a:t>
          </a:r>
          <a:endParaRPr lang="en-US" dirty="0"/>
        </a:p>
      </dgm:t>
    </dgm:pt>
    <dgm:pt modelId="{1FDBB9B3-988A-5D44-8C15-7E1572DFD9CC}" type="parTrans" cxnId="{0B96A226-5C0D-084E-8836-5BE8993D1F88}">
      <dgm:prSet/>
      <dgm:spPr/>
      <dgm:t>
        <a:bodyPr/>
        <a:lstStyle/>
        <a:p>
          <a:endParaRPr lang="en-US"/>
        </a:p>
      </dgm:t>
    </dgm:pt>
    <dgm:pt modelId="{22D98FF4-A2C9-0143-8685-87CF6CE9ECFD}" type="sibTrans" cxnId="{0B96A226-5C0D-084E-8836-5BE8993D1F88}">
      <dgm:prSet/>
      <dgm:spPr/>
      <dgm:t>
        <a:bodyPr/>
        <a:lstStyle/>
        <a:p>
          <a:endParaRPr lang="en-US"/>
        </a:p>
      </dgm:t>
    </dgm:pt>
    <dgm:pt modelId="{E3FD333E-C402-C04B-9999-87B71461434E}">
      <dgm:prSet phldrT="[Text]"/>
      <dgm:spPr/>
      <dgm:t>
        <a:bodyPr/>
        <a:lstStyle/>
        <a:p>
          <a:r>
            <a:rPr lang="en-GB" dirty="0" smtClean="0"/>
            <a:t> </a:t>
          </a:r>
          <a:r>
            <a:rPr lang="en-GB" dirty="0"/>
            <a:t>SNOT-22, SF12/ EQ-SD</a:t>
          </a:r>
          <a:endParaRPr lang="en-US" dirty="0"/>
        </a:p>
      </dgm:t>
    </dgm:pt>
    <dgm:pt modelId="{A8656B0F-D072-984A-B0AD-373C7259F0C5}" type="parTrans" cxnId="{798904A4-DCEB-504B-98D8-D47C7B0B036A}">
      <dgm:prSet/>
      <dgm:spPr/>
      <dgm:t>
        <a:bodyPr/>
        <a:lstStyle/>
        <a:p>
          <a:endParaRPr lang="en-US"/>
        </a:p>
      </dgm:t>
    </dgm:pt>
    <dgm:pt modelId="{808C0A91-4E95-AB47-BBA8-392D929EE64D}" type="sibTrans" cxnId="{798904A4-DCEB-504B-98D8-D47C7B0B036A}">
      <dgm:prSet/>
      <dgm:spPr/>
      <dgm:t>
        <a:bodyPr/>
        <a:lstStyle/>
        <a:p>
          <a:endParaRPr lang="en-US"/>
        </a:p>
      </dgm:t>
    </dgm:pt>
    <dgm:pt modelId="{31DE5B53-2CE7-954D-BF18-6411C0104F1A}">
      <dgm:prSet custT="1"/>
      <dgm:spPr/>
      <dgm:t>
        <a:bodyPr/>
        <a:lstStyle/>
        <a:p>
          <a:r>
            <a:rPr lang="en-GB" sz="2800" dirty="0"/>
            <a:t>Return to normal clinical pathway</a:t>
          </a:r>
          <a:endParaRPr lang="en-US" sz="2800" dirty="0"/>
        </a:p>
      </dgm:t>
    </dgm:pt>
    <dgm:pt modelId="{B88E2A85-B3FD-E546-8C33-6D984A62B851}" type="parTrans" cxnId="{59599FD7-79F2-6446-B02A-DA1000877A7B}">
      <dgm:prSet/>
      <dgm:spPr/>
      <dgm:t>
        <a:bodyPr/>
        <a:lstStyle/>
        <a:p>
          <a:endParaRPr lang="en-US"/>
        </a:p>
      </dgm:t>
    </dgm:pt>
    <dgm:pt modelId="{B6D9E901-F7EA-5C42-AE0C-BD935FC5A39B}" type="sibTrans" cxnId="{59599FD7-79F2-6446-B02A-DA1000877A7B}">
      <dgm:prSet/>
      <dgm:spPr/>
      <dgm:t>
        <a:bodyPr/>
        <a:lstStyle/>
        <a:p>
          <a:endParaRPr lang="en-US"/>
        </a:p>
      </dgm:t>
    </dgm:pt>
    <dgm:pt modelId="{0CD6E0CA-93CC-E04C-A75A-FE9691600D3B}">
      <dgm:prSet custT="1"/>
      <dgm:spPr/>
      <dgm:t>
        <a:bodyPr/>
        <a:lstStyle/>
        <a:p>
          <a:pPr algn="ctr"/>
          <a:r>
            <a:rPr lang="en-GB" sz="2800" dirty="0"/>
            <a:t>Visit 3: At 12-weeks after stopping medication</a:t>
          </a:r>
        </a:p>
        <a:p>
          <a:pPr algn="ctr"/>
          <a:r>
            <a:rPr lang="en-GB" sz="2500" dirty="0"/>
            <a:t> (Postal and phone correspondence)</a:t>
          </a:r>
        </a:p>
        <a:p>
          <a:pPr algn="ctr"/>
          <a:r>
            <a:rPr lang="en-GB" sz="2500" dirty="0" smtClean="0"/>
            <a:t>SNOT</a:t>
          </a:r>
          <a:r>
            <a:rPr lang="en-GB" sz="2500" dirty="0"/>
            <a:t>-22, </a:t>
          </a:r>
          <a:r>
            <a:rPr lang="en-GB" sz="2500" dirty="0" smtClean="0"/>
            <a:t>SF12, </a:t>
          </a:r>
          <a:r>
            <a:rPr lang="en-GB" sz="2500" dirty="0"/>
            <a:t>EQ-SD  and invite personal feedback comments</a:t>
          </a:r>
        </a:p>
      </dgm:t>
    </dgm:pt>
    <dgm:pt modelId="{5A6C7DDE-F84A-BD40-8DEE-159AA08C27FC}" type="parTrans" cxnId="{FE52CB89-7EC6-844B-9361-60B929F87403}">
      <dgm:prSet/>
      <dgm:spPr/>
      <dgm:t>
        <a:bodyPr/>
        <a:lstStyle/>
        <a:p>
          <a:endParaRPr lang="en-US"/>
        </a:p>
      </dgm:t>
    </dgm:pt>
    <dgm:pt modelId="{B893B61B-87F9-2245-BB56-D2073F79A2A0}" type="sibTrans" cxnId="{FE52CB89-7EC6-844B-9361-60B929F87403}">
      <dgm:prSet/>
      <dgm:spPr/>
      <dgm:t>
        <a:bodyPr/>
        <a:lstStyle/>
        <a:p>
          <a:endParaRPr lang="en-US"/>
        </a:p>
      </dgm:t>
    </dgm:pt>
    <dgm:pt modelId="{2A8B8E02-29CD-094B-96D4-81D0E96F4993}" type="pres">
      <dgm:prSet presAssocID="{44C3024A-5AD3-9F4B-9EE2-2F7712244B5D}" presName="Name0" presStyleCnt="0">
        <dgm:presLayoutVars>
          <dgm:dir/>
          <dgm:animLvl val="lvl"/>
          <dgm:resizeHandles val="exact"/>
        </dgm:presLayoutVars>
      </dgm:prSet>
      <dgm:spPr/>
      <dgm:t>
        <a:bodyPr/>
        <a:lstStyle/>
        <a:p>
          <a:endParaRPr lang="en-US"/>
        </a:p>
      </dgm:t>
    </dgm:pt>
    <dgm:pt modelId="{22D04D2C-55D8-2940-B618-C959167E4DBF}" type="pres">
      <dgm:prSet presAssocID="{0CD6E0CA-93CC-E04C-A75A-FE9691600D3B}" presName="boxAndChildren" presStyleCnt="0"/>
      <dgm:spPr/>
    </dgm:pt>
    <dgm:pt modelId="{7E85E626-06E7-EE4F-990B-B6E1F512DFD1}" type="pres">
      <dgm:prSet presAssocID="{0CD6E0CA-93CC-E04C-A75A-FE9691600D3B}" presName="parentTextBox" presStyleLbl="node1" presStyleIdx="0" presStyleCnt="5"/>
      <dgm:spPr/>
      <dgm:t>
        <a:bodyPr/>
        <a:lstStyle/>
        <a:p>
          <a:endParaRPr lang="en-US"/>
        </a:p>
      </dgm:t>
    </dgm:pt>
    <dgm:pt modelId="{FC3103B9-BF7A-374D-BABE-7BD7FA266D89}" type="pres">
      <dgm:prSet presAssocID="{B6D9E901-F7EA-5C42-AE0C-BD935FC5A39B}" presName="sp" presStyleCnt="0"/>
      <dgm:spPr/>
    </dgm:pt>
    <dgm:pt modelId="{6F318E83-D055-6D4D-8BC0-D005C3F20567}" type="pres">
      <dgm:prSet presAssocID="{31DE5B53-2CE7-954D-BF18-6411C0104F1A}" presName="arrowAndChildren" presStyleCnt="0"/>
      <dgm:spPr/>
    </dgm:pt>
    <dgm:pt modelId="{280E87B9-1724-FC47-BC05-ACB53233DD60}" type="pres">
      <dgm:prSet presAssocID="{31DE5B53-2CE7-954D-BF18-6411C0104F1A}" presName="parentTextArrow" presStyleLbl="node1" presStyleIdx="1" presStyleCnt="5" custScaleY="63121"/>
      <dgm:spPr/>
      <dgm:t>
        <a:bodyPr/>
        <a:lstStyle/>
        <a:p>
          <a:endParaRPr lang="en-US"/>
        </a:p>
      </dgm:t>
    </dgm:pt>
    <dgm:pt modelId="{C37EE81B-9A7F-D44A-83C3-5D3FA7960059}" type="pres">
      <dgm:prSet presAssocID="{EFF9EF4B-C436-CF4B-9FB8-DCA5481C72A9}" presName="sp" presStyleCnt="0"/>
      <dgm:spPr/>
    </dgm:pt>
    <dgm:pt modelId="{C62E6814-A9ED-CB49-AC51-7FA3F7850FA3}" type="pres">
      <dgm:prSet presAssocID="{78AEBC24-2B76-7547-91C1-9E41A52A9795}" presName="arrowAndChildren" presStyleCnt="0"/>
      <dgm:spPr/>
    </dgm:pt>
    <dgm:pt modelId="{5FA45861-B486-D147-B30F-B5D71C5E6C01}" type="pres">
      <dgm:prSet presAssocID="{78AEBC24-2B76-7547-91C1-9E41A52A9795}" presName="parentTextArrow" presStyleLbl="node1" presStyleIdx="1" presStyleCnt="5"/>
      <dgm:spPr/>
      <dgm:t>
        <a:bodyPr/>
        <a:lstStyle/>
        <a:p>
          <a:endParaRPr lang="en-US"/>
        </a:p>
      </dgm:t>
    </dgm:pt>
    <dgm:pt modelId="{7F75F7D3-C792-0A44-ABE2-13A20FFC24D6}" type="pres">
      <dgm:prSet presAssocID="{78AEBC24-2B76-7547-91C1-9E41A52A9795}" presName="arrow" presStyleLbl="node1" presStyleIdx="2" presStyleCnt="5"/>
      <dgm:spPr/>
      <dgm:t>
        <a:bodyPr/>
        <a:lstStyle/>
        <a:p>
          <a:endParaRPr lang="en-US"/>
        </a:p>
      </dgm:t>
    </dgm:pt>
    <dgm:pt modelId="{3B7ED507-0809-B340-89D1-AD1D0BE4D0D5}" type="pres">
      <dgm:prSet presAssocID="{78AEBC24-2B76-7547-91C1-9E41A52A9795}" presName="descendantArrow" presStyleCnt="0"/>
      <dgm:spPr/>
    </dgm:pt>
    <dgm:pt modelId="{0DFC1BCA-244D-0C49-9774-343DD3E10D6F}" type="pres">
      <dgm:prSet presAssocID="{6B86C6FF-6A8C-7F4E-986B-07F77D0CDBAF}" presName="childTextArrow" presStyleLbl="fgAccFollowNode1" presStyleIdx="0" presStyleCnt="6">
        <dgm:presLayoutVars>
          <dgm:bulletEnabled val="1"/>
        </dgm:presLayoutVars>
      </dgm:prSet>
      <dgm:spPr/>
      <dgm:t>
        <a:bodyPr/>
        <a:lstStyle/>
        <a:p>
          <a:endParaRPr lang="en-US"/>
        </a:p>
      </dgm:t>
    </dgm:pt>
    <dgm:pt modelId="{B3994E34-19B7-D244-9B55-A625A84EEED3}" type="pres">
      <dgm:prSet presAssocID="{E3FD333E-C402-C04B-9999-87B71461434E}" presName="childTextArrow" presStyleLbl="fgAccFollowNode1" presStyleIdx="1" presStyleCnt="6">
        <dgm:presLayoutVars>
          <dgm:bulletEnabled val="1"/>
        </dgm:presLayoutVars>
      </dgm:prSet>
      <dgm:spPr/>
      <dgm:t>
        <a:bodyPr/>
        <a:lstStyle/>
        <a:p>
          <a:endParaRPr lang="en-US"/>
        </a:p>
      </dgm:t>
    </dgm:pt>
    <dgm:pt modelId="{185F8C1C-11BA-114E-9274-461BE3243759}" type="pres">
      <dgm:prSet presAssocID="{80245781-D568-CD40-BAAE-963ECEB0BEB5}" presName="sp" presStyleCnt="0"/>
      <dgm:spPr/>
    </dgm:pt>
    <dgm:pt modelId="{029DCEF2-581C-A24F-969D-8CD5884A943A}" type="pres">
      <dgm:prSet presAssocID="{35D8796D-7634-564F-B56C-DD857BD207F6}" presName="arrowAndChildren" presStyleCnt="0"/>
      <dgm:spPr/>
    </dgm:pt>
    <dgm:pt modelId="{962457BF-CA94-C54E-B633-9E62B1FEB228}" type="pres">
      <dgm:prSet presAssocID="{35D8796D-7634-564F-B56C-DD857BD207F6}" presName="parentTextArrow" presStyleLbl="node1" presStyleIdx="2" presStyleCnt="5"/>
      <dgm:spPr/>
      <dgm:t>
        <a:bodyPr/>
        <a:lstStyle/>
        <a:p>
          <a:endParaRPr lang="en-US"/>
        </a:p>
      </dgm:t>
    </dgm:pt>
    <dgm:pt modelId="{7FA5E534-2B58-D541-9DB3-527D38366106}" type="pres">
      <dgm:prSet presAssocID="{35D8796D-7634-564F-B56C-DD857BD207F6}" presName="arrow" presStyleLbl="node1" presStyleIdx="3" presStyleCnt="5"/>
      <dgm:spPr/>
      <dgm:t>
        <a:bodyPr/>
        <a:lstStyle/>
        <a:p>
          <a:endParaRPr lang="en-US"/>
        </a:p>
      </dgm:t>
    </dgm:pt>
    <dgm:pt modelId="{D6BCD1A1-CF11-CB48-A686-C82F6394DFA0}" type="pres">
      <dgm:prSet presAssocID="{35D8796D-7634-564F-B56C-DD857BD207F6}" presName="descendantArrow" presStyleCnt="0"/>
      <dgm:spPr/>
    </dgm:pt>
    <dgm:pt modelId="{BA504688-D4D5-1145-9878-39C764BD4167}" type="pres">
      <dgm:prSet presAssocID="{89E67056-CD99-1B42-8278-433B19EB5D44}" presName="childTextArrow" presStyleLbl="fgAccFollowNode1" presStyleIdx="2" presStyleCnt="6">
        <dgm:presLayoutVars>
          <dgm:bulletEnabled val="1"/>
        </dgm:presLayoutVars>
      </dgm:prSet>
      <dgm:spPr/>
      <dgm:t>
        <a:bodyPr/>
        <a:lstStyle/>
        <a:p>
          <a:endParaRPr lang="en-US"/>
        </a:p>
      </dgm:t>
    </dgm:pt>
    <dgm:pt modelId="{0F500EC8-8EC0-7A48-B084-F6176198C46F}" type="pres">
      <dgm:prSet presAssocID="{007268F6-A9CD-8649-B75A-C208C01172D8}" presName="childTextArrow" presStyleLbl="fgAccFollowNode1" presStyleIdx="3" presStyleCnt="6">
        <dgm:presLayoutVars>
          <dgm:bulletEnabled val="1"/>
        </dgm:presLayoutVars>
      </dgm:prSet>
      <dgm:spPr/>
      <dgm:t>
        <a:bodyPr/>
        <a:lstStyle/>
        <a:p>
          <a:endParaRPr lang="en-US"/>
        </a:p>
      </dgm:t>
    </dgm:pt>
    <dgm:pt modelId="{D0CA6F65-745F-8344-8746-A0352D0582FF}" type="pres">
      <dgm:prSet presAssocID="{CD7D91DF-E776-9D4D-BBF6-0CC1800EDF7E}" presName="sp" presStyleCnt="0"/>
      <dgm:spPr/>
    </dgm:pt>
    <dgm:pt modelId="{8BDBB1E4-9656-8246-82B6-067BC4370D9E}" type="pres">
      <dgm:prSet presAssocID="{87635BBF-F092-7849-8BE3-47EE7A9A4219}" presName="arrowAndChildren" presStyleCnt="0"/>
      <dgm:spPr/>
    </dgm:pt>
    <dgm:pt modelId="{CAFC0981-A220-624B-B64F-B320800E72F1}" type="pres">
      <dgm:prSet presAssocID="{87635BBF-F092-7849-8BE3-47EE7A9A4219}" presName="parentTextArrow" presStyleLbl="node1" presStyleIdx="3" presStyleCnt="5"/>
      <dgm:spPr/>
      <dgm:t>
        <a:bodyPr/>
        <a:lstStyle/>
        <a:p>
          <a:endParaRPr lang="en-US"/>
        </a:p>
      </dgm:t>
    </dgm:pt>
    <dgm:pt modelId="{390FD655-420C-B641-A88C-B3476CBB0EFB}" type="pres">
      <dgm:prSet presAssocID="{87635BBF-F092-7849-8BE3-47EE7A9A4219}" presName="arrow" presStyleLbl="node1" presStyleIdx="4" presStyleCnt="5" custScaleY="93841" custLinFactNeighborX="20079" custLinFactNeighborY="-10133"/>
      <dgm:spPr/>
      <dgm:t>
        <a:bodyPr/>
        <a:lstStyle/>
        <a:p>
          <a:endParaRPr lang="en-US"/>
        </a:p>
      </dgm:t>
    </dgm:pt>
    <dgm:pt modelId="{3C5C4989-B25A-9441-A9A2-E9D2C279A42E}" type="pres">
      <dgm:prSet presAssocID="{87635BBF-F092-7849-8BE3-47EE7A9A4219}" presName="descendantArrow" presStyleCnt="0"/>
      <dgm:spPr/>
    </dgm:pt>
    <dgm:pt modelId="{C7696251-A7FE-8B44-9C76-8E45EC083F35}" type="pres">
      <dgm:prSet presAssocID="{D0E7D1DF-FE11-0F44-9567-7F9A829FFBFA}" presName="childTextArrow" presStyleLbl="fgAccFollowNode1" presStyleIdx="4" presStyleCnt="6" custScaleX="104094" custScaleY="99922" custLinFactNeighborX="-44" custLinFactNeighborY="-3437">
        <dgm:presLayoutVars>
          <dgm:bulletEnabled val="1"/>
        </dgm:presLayoutVars>
      </dgm:prSet>
      <dgm:spPr/>
      <dgm:t>
        <a:bodyPr/>
        <a:lstStyle/>
        <a:p>
          <a:endParaRPr lang="en-US"/>
        </a:p>
      </dgm:t>
    </dgm:pt>
    <dgm:pt modelId="{0C487234-F61F-2D4D-A047-598B8128885E}" type="pres">
      <dgm:prSet presAssocID="{3D84DA5E-8398-1E48-B8FE-351D7D407497}" presName="childTextArrow" presStyleLbl="fgAccFollowNode1" presStyleIdx="5" presStyleCnt="6" custScaleX="101235" custScaleY="101845" custLinFactNeighborX="-392" custLinFactNeighborY="-1960">
        <dgm:presLayoutVars>
          <dgm:bulletEnabled val="1"/>
        </dgm:presLayoutVars>
      </dgm:prSet>
      <dgm:spPr/>
      <dgm:t>
        <a:bodyPr/>
        <a:lstStyle/>
        <a:p>
          <a:endParaRPr lang="en-US"/>
        </a:p>
      </dgm:t>
    </dgm:pt>
  </dgm:ptLst>
  <dgm:cxnLst>
    <dgm:cxn modelId="{7F565A98-58F5-864E-B7B6-5908B9874C9E}" srcId="{44C3024A-5AD3-9F4B-9EE2-2F7712244B5D}" destId="{87635BBF-F092-7849-8BE3-47EE7A9A4219}" srcOrd="0" destOrd="0" parTransId="{FF1A5B46-742F-DC45-A3A0-5CF636D6F6D2}" sibTransId="{CD7D91DF-E776-9D4D-BBF6-0CC1800EDF7E}"/>
    <dgm:cxn modelId="{24E950A8-2C5D-DD4B-A7E4-F130BEF346D1}" type="presOf" srcId="{35D8796D-7634-564F-B56C-DD857BD207F6}" destId="{962457BF-CA94-C54E-B633-9E62B1FEB228}" srcOrd="0" destOrd="0" presId="urn:microsoft.com/office/officeart/2005/8/layout/process4"/>
    <dgm:cxn modelId="{2795544D-403C-9544-A820-68A466D91FA5}" type="presOf" srcId="{007268F6-A9CD-8649-B75A-C208C01172D8}" destId="{0F500EC8-8EC0-7A48-B084-F6176198C46F}" srcOrd="0" destOrd="0" presId="urn:microsoft.com/office/officeart/2005/8/layout/process4"/>
    <dgm:cxn modelId="{06FDABD3-2776-5947-9870-3831CE7D017F}" type="presOf" srcId="{0CD6E0CA-93CC-E04C-A75A-FE9691600D3B}" destId="{7E85E626-06E7-EE4F-990B-B6E1F512DFD1}" srcOrd="0" destOrd="0" presId="urn:microsoft.com/office/officeart/2005/8/layout/process4"/>
    <dgm:cxn modelId="{4656E605-6BCF-B244-8B19-DC0D32B444FC}" type="presOf" srcId="{44C3024A-5AD3-9F4B-9EE2-2F7712244B5D}" destId="{2A8B8E02-29CD-094B-96D4-81D0E96F4993}" srcOrd="0" destOrd="0" presId="urn:microsoft.com/office/officeart/2005/8/layout/process4"/>
    <dgm:cxn modelId="{FF0CC8A0-3C40-8E40-80B6-220935C76841}" type="presOf" srcId="{87635BBF-F092-7849-8BE3-47EE7A9A4219}" destId="{390FD655-420C-B641-A88C-B3476CBB0EFB}" srcOrd="1" destOrd="0" presId="urn:microsoft.com/office/officeart/2005/8/layout/process4"/>
    <dgm:cxn modelId="{99C18D77-7124-1643-AF64-ECD16EB56451}" srcId="{87635BBF-F092-7849-8BE3-47EE7A9A4219}" destId="{D0E7D1DF-FE11-0F44-9567-7F9A829FFBFA}" srcOrd="0" destOrd="0" parTransId="{57100106-2617-F949-AC6F-BC7FEC624DE2}" sibTransId="{5B8773E1-13C4-4241-8AEC-3DDB764CF31B}"/>
    <dgm:cxn modelId="{E70C8DBA-5864-6848-A05F-9BCF94B5B595}" type="presOf" srcId="{E3FD333E-C402-C04B-9999-87B71461434E}" destId="{B3994E34-19B7-D244-9B55-A625A84EEED3}" srcOrd="0" destOrd="0" presId="urn:microsoft.com/office/officeart/2005/8/layout/process4"/>
    <dgm:cxn modelId="{3DD62D50-4E09-954F-BED1-CB4A3B61EF0D}" type="presOf" srcId="{3D84DA5E-8398-1E48-B8FE-351D7D407497}" destId="{0C487234-F61F-2D4D-A047-598B8128885E}" srcOrd="0" destOrd="0" presId="urn:microsoft.com/office/officeart/2005/8/layout/process4"/>
    <dgm:cxn modelId="{CA03288C-C68B-7843-844E-D03F9695A460}" type="presOf" srcId="{89E67056-CD99-1B42-8278-433B19EB5D44}" destId="{BA504688-D4D5-1145-9878-39C764BD4167}" srcOrd="0" destOrd="0" presId="urn:microsoft.com/office/officeart/2005/8/layout/process4"/>
    <dgm:cxn modelId="{798904A4-DCEB-504B-98D8-D47C7B0B036A}" srcId="{78AEBC24-2B76-7547-91C1-9E41A52A9795}" destId="{E3FD333E-C402-C04B-9999-87B71461434E}" srcOrd="1" destOrd="0" parTransId="{A8656B0F-D072-984A-B0AD-373C7259F0C5}" sibTransId="{808C0A91-4E95-AB47-BBA8-392D929EE64D}"/>
    <dgm:cxn modelId="{802A8CE8-2A63-094C-8F18-D6204F5B17BB}" srcId="{35D8796D-7634-564F-B56C-DD857BD207F6}" destId="{007268F6-A9CD-8649-B75A-C208C01172D8}" srcOrd="1" destOrd="0" parTransId="{6379398D-EB99-8F41-880E-2EE93A4FA1DC}" sibTransId="{CB92D1F1-EA53-6641-869B-9235B49AC900}"/>
    <dgm:cxn modelId="{D2D9E547-36B0-D940-9AE6-E44B6390EEF6}" type="presOf" srcId="{78AEBC24-2B76-7547-91C1-9E41A52A9795}" destId="{7F75F7D3-C792-0A44-ABE2-13A20FFC24D6}" srcOrd="1" destOrd="0" presId="urn:microsoft.com/office/officeart/2005/8/layout/process4"/>
    <dgm:cxn modelId="{A620FF91-BA03-0B48-81E7-1CBE12285B60}" type="presOf" srcId="{87635BBF-F092-7849-8BE3-47EE7A9A4219}" destId="{CAFC0981-A220-624B-B64F-B320800E72F1}" srcOrd="0" destOrd="0" presId="urn:microsoft.com/office/officeart/2005/8/layout/process4"/>
    <dgm:cxn modelId="{184C4967-3B59-4E4B-92F9-B17A23366A23}" type="presOf" srcId="{31DE5B53-2CE7-954D-BF18-6411C0104F1A}" destId="{280E87B9-1724-FC47-BC05-ACB53233DD60}" srcOrd="0" destOrd="0" presId="urn:microsoft.com/office/officeart/2005/8/layout/process4"/>
    <dgm:cxn modelId="{D22226FF-4614-944E-9023-9C4869DBA7F6}" type="presOf" srcId="{D0E7D1DF-FE11-0F44-9567-7F9A829FFBFA}" destId="{C7696251-A7FE-8B44-9C76-8E45EC083F35}" srcOrd="0" destOrd="0" presId="urn:microsoft.com/office/officeart/2005/8/layout/process4"/>
    <dgm:cxn modelId="{29B94D78-664F-D849-879C-B63D128760A7}" srcId="{87635BBF-F092-7849-8BE3-47EE7A9A4219}" destId="{3D84DA5E-8398-1E48-B8FE-351D7D407497}" srcOrd="1" destOrd="0" parTransId="{A445E064-37B6-3D4D-B30A-1742D2056F14}" sibTransId="{CCE95F21-9DF5-544D-80A2-344026F09B9F}"/>
    <dgm:cxn modelId="{1A3BF497-25AA-2E4F-BF24-A17C9B362D9D}" srcId="{44C3024A-5AD3-9F4B-9EE2-2F7712244B5D}" destId="{35D8796D-7634-564F-B56C-DD857BD207F6}" srcOrd="1" destOrd="0" parTransId="{FDC6A1B2-01AF-2E4E-8524-CC7080A00903}" sibTransId="{80245781-D568-CD40-BAAE-963ECEB0BEB5}"/>
    <dgm:cxn modelId="{AFEA3D8A-F26E-7440-9697-1D8351C11F1B}" srcId="{35D8796D-7634-564F-B56C-DD857BD207F6}" destId="{89E67056-CD99-1B42-8278-433B19EB5D44}" srcOrd="0" destOrd="0" parTransId="{C7B103DB-E9F0-9943-9463-DEF1383BAF22}" sibTransId="{59D823F7-CC74-C64E-97C2-AB76AF544F08}"/>
    <dgm:cxn modelId="{59599FD7-79F2-6446-B02A-DA1000877A7B}" srcId="{44C3024A-5AD3-9F4B-9EE2-2F7712244B5D}" destId="{31DE5B53-2CE7-954D-BF18-6411C0104F1A}" srcOrd="3" destOrd="0" parTransId="{B88E2A85-B3FD-E546-8C33-6D984A62B851}" sibTransId="{B6D9E901-F7EA-5C42-AE0C-BD935FC5A39B}"/>
    <dgm:cxn modelId="{701FB32B-CA62-6A4D-9F7D-6900908C2166}" type="presOf" srcId="{78AEBC24-2B76-7547-91C1-9E41A52A9795}" destId="{5FA45861-B486-D147-B30F-B5D71C5E6C01}" srcOrd="0" destOrd="0" presId="urn:microsoft.com/office/officeart/2005/8/layout/process4"/>
    <dgm:cxn modelId="{FE52CB89-7EC6-844B-9361-60B929F87403}" srcId="{44C3024A-5AD3-9F4B-9EE2-2F7712244B5D}" destId="{0CD6E0CA-93CC-E04C-A75A-FE9691600D3B}" srcOrd="4" destOrd="0" parTransId="{5A6C7DDE-F84A-BD40-8DEE-159AA08C27FC}" sibTransId="{B893B61B-87F9-2245-BB56-D2073F79A2A0}"/>
    <dgm:cxn modelId="{CF06370D-74D3-8D49-B8F9-B73F3D109E30}" srcId="{44C3024A-5AD3-9F4B-9EE2-2F7712244B5D}" destId="{78AEBC24-2B76-7547-91C1-9E41A52A9795}" srcOrd="2" destOrd="0" parTransId="{1763BF33-23D9-B148-BCD7-B55E3F74DB4C}" sibTransId="{EFF9EF4B-C436-CF4B-9FB8-DCA5481C72A9}"/>
    <dgm:cxn modelId="{56EB196C-4FFD-FA45-B355-372F81127423}" type="presOf" srcId="{35D8796D-7634-564F-B56C-DD857BD207F6}" destId="{7FA5E534-2B58-D541-9DB3-527D38366106}" srcOrd="1" destOrd="0" presId="urn:microsoft.com/office/officeart/2005/8/layout/process4"/>
    <dgm:cxn modelId="{B8AC0940-36F5-D344-8E15-A1DE0298CB7C}" type="presOf" srcId="{6B86C6FF-6A8C-7F4E-986B-07F77D0CDBAF}" destId="{0DFC1BCA-244D-0C49-9774-343DD3E10D6F}" srcOrd="0" destOrd="0" presId="urn:microsoft.com/office/officeart/2005/8/layout/process4"/>
    <dgm:cxn modelId="{0B96A226-5C0D-084E-8836-5BE8993D1F88}" srcId="{78AEBC24-2B76-7547-91C1-9E41A52A9795}" destId="{6B86C6FF-6A8C-7F4E-986B-07F77D0CDBAF}" srcOrd="0" destOrd="0" parTransId="{1FDBB9B3-988A-5D44-8C15-7E1572DFD9CC}" sibTransId="{22D98FF4-A2C9-0143-8685-87CF6CE9ECFD}"/>
    <dgm:cxn modelId="{6F52F39E-F1D3-C846-AFBC-F41533DF2C6E}" type="presParOf" srcId="{2A8B8E02-29CD-094B-96D4-81D0E96F4993}" destId="{22D04D2C-55D8-2940-B618-C959167E4DBF}" srcOrd="0" destOrd="0" presId="urn:microsoft.com/office/officeart/2005/8/layout/process4"/>
    <dgm:cxn modelId="{AD3C3651-3AEB-3E40-BDFB-9138F76BDA82}" type="presParOf" srcId="{22D04D2C-55D8-2940-B618-C959167E4DBF}" destId="{7E85E626-06E7-EE4F-990B-B6E1F512DFD1}" srcOrd="0" destOrd="0" presId="urn:microsoft.com/office/officeart/2005/8/layout/process4"/>
    <dgm:cxn modelId="{82AA6C66-49F6-9043-A21F-02FEFFDE8576}" type="presParOf" srcId="{2A8B8E02-29CD-094B-96D4-81D0E96F4993}" destId="{FC3103B9-BF7A-374D-BABE-7BD7FA266D89}" srcOrd="1" destOrd="0" presId="urn:microsoft.com/office/officeart/2005/8/layout/process4"/>
    <dgm:cxn modelId="{3379E877-5765-FA42-9358-54680D96144A}" type="presParOf" srcId="{2A8B8E02-29CD-094B-96D4-81D0E96F4993}" destId="{6F318E83-D055-6D4D-8BC0-D005C3F20567}" srcOrd="2" destOrd="0" presId="urn:microsoft.com/office/officeart/2005/8/layout/process4"/>
    <dgm:cxn modelId="{BFF3880E-ED01-2E46-B751-5AFCD96CBD8A}" type="presParOf" srcId="{6F318E83-D055-6D4D-8BC0-D005C3F20567}" destId="{280E87B9-1724-FC47-BC05-ACB53233DD60}" srcOrd="0" destOrd="0" presId="urn:microsoft.com/office/officeart/2005/8/layout/process4"/>
    <dgm:cxn modelId="{034A6AC6-5C01-A94B-9D17-F7523188F135}" type="presParOf" srcId="{2A8B8E02-29CD-094B-96D4-81D0E96F4993}" destId="{C37EE81B-9A7F-D44A-83C3-5D3FA7960059}" srcOrd="3" destOrd="0" presId="urn:microsoft.com/office/officeart/2005/8/layout/process4"/>
    <dgm:cxn modelId="{E3F19D9E-109E-B042-8B81-A946632526BD}" type="presParOf" srcId="{2A8B8E02-29CD-094B-96D4-81D0E96F4993}" destId="{C62E6814-A9ED-CB49-AC51-7FA3F7850FA3}" srcOrd="4" destOrd="0" presId="urn:microsoft.com/office/officeart/2005/8/layout/process4"/>
    <dgm:cxn modelId="{65402F6A-E216-1743-A5A7-E3A0DD8D0377}" type="presParOf" srcId="{C62E6814-A9ED-CB49-AC51-7FA3F7850FA3}" destId="{5FA45861-B486-D147-B30F-B5D71C5E6C01}" srcOrd="0" destOrd="0" presId="urn:microsoft.com/office/officeart/2005/8/layout/process4"/>
    <dgm:cxn modelId="{1F8E4661-FF20-E345-89D5-E368C3CCD980}" type="presParOf" srcId="{C62E6814-A9ED-CB49-AC51-7FA3F7850FA3}" destId="{7F75F7D3-C792-0A44-ABE2-13A20FFC24D6}" srcOrd="1" destOrd="0" presId="urn:microsoft.com/office/officeart/2005/8/layout/process4"/>
    <dgm:cxn modelId="{E4925427-4E7E-204E-983E-35F40D853E3F}" type="presParOf" srcId="{C62E6814-A9ED-CB49-AC51-7FA3F7850FA3}" destId="{3B7ED507-0809-B340-89D1-AD1D0BE4D0D5}" srcOrd="2" destOrd="0" presId="urn:microsoft.com/office/officeart/2005/8/layout/process4"/>
    <dgm:cxn modelId="{8DD78AE4-3697-AA44-BEFE-794FFC299116}" type="presParOf" srcId="{3B7ED507-0809-B340-89D1-AD1D0BE4D0D5}" destId="{0DFC1BCA-244D-0C49-9774-343DD3E10D6F}" srcOrd="0" destOrd="0" presId="urn:microsoft.com/office/officeart/2005/8/layout/process4"/>
    <dgm:cxn modelId="{40F47A9F-7E7E-4645-AB0B-018C61631E2B}" type="presParOf" srcId="{3B7ED507-0809-B340-89D1-AD1D0BE4D0D5}" destId="{B3994E34-19B7-D244-9B55-A625A84EEED3}" srcOrd="1" destOrd="0" presId="urn:microsoft.com/office/officeart/2005/8/layout/process4"/>
    <dgm:cxn modelId="{274CD8A9-5938-354C-BD04-1DA07009DE83}" type="presParOf" srcId="{2A8B8E02-29CD-094B-96D4-81D0E96F4993}" destId="{185F8C1C-11BA-114E-9274-461BE3243759}" srcOrd="5" destOrd="0" presId="urn:microsoft.com/office/officeart/2005/8/layout/process4"/>
    <dgm:cxn modelId="{382C6F0F-6A76-4F46-A149-66526908F0BA}" type="presParOf" srcId="{2A8B8E02-29CD-094B-96D4-81D0E96F4993}" destId="{029DCEF2-581C-A24F-969D-8CD5884A943A}" srcOrd="6" destOrd="0" presId="urn:microsoft.com/office/officeart/2005/8/layout/process4"/>
    <dgm:cxn modelId="{75BE3942-0B89-374A-AF28-92B8E1E97FEB}" type="presParOf" srcId="{029DCEF2-581C-A24F-969D-8CD5884A943A}" destId="{962457BF-CA94-C54E-B633-9E62B1FEB228}" srcOrd="0" destOrd="0" presId="urn:microsoft.com/office/officeart/2005/8/layout/process4"/>
    <dgm:cxn modelId="{306EBD14-C4E2-834D-B1D7-B3C744BD9C9A}" type="presParOf" srcId="{029DCEF2-581C-A24F-969D-8CD5884A943A}" destId="{7FA5E534-2B58-D541-9DB3-527D38366106}" srcOrd="1" destOrd="0" presId="urn:microsoft.com/office/officeart/2005/8/layout/process4"/>
    <dgm:cxn modelId="{3B764B5D-44EA-AF42-BB54-0AE8423F426E}" type="presParOf" srcId="{029DCEF2-581C-A24F-969D-8CD5884A943A}" destId="{D6BCD1A1-CF11-CB48-A686-C82F6394DFA0}" srcOrd="2" destOrd="0" presId="urn:microsoft.com/office/officeart/2005/8/layout/process4"/>
    <dgm:cxn modelId="{028EB83B-6910-B440-AC6C-4AEF61C23838}" type="presParOf" srcId="{D6BCD1A1-CF11-CB48-A686-C82F6394DFA0}" destId="{BA504688-D4D5-1145-9878-39C764BD4167}" srcOrd="0" destOrd="0" presId="urn:microsoft.com/office/officeart/2005/8/layout/process4"/>
    <dgm:cxn modelId="{295F80A0-2FD5-0A4F-B311-9B195B8DFDD7}" type="presParOf" srcId="{D6BCD1A1-CF11-CB48-A686-C82F6394DFA0}" destId="{0F500EC8-8EC0-7A48-B084-F6176198C46F}" srcOrd="1" destOrd="0" presId="urn:microsoft.com/office/officeart/2005/8/layout/process4"/>
    <dgm:cxn modelId="{75D36B68-92F8-424D-9B91-15AD8BC28E8C}" type="presParOf" srcId="{2A8B8E02-29CD-094B-96D4-81D0E96F4993}" destId="{D0CA6F65-745F-8344-8746-A0352D0582FF}" srcOrd="7" destOrd="0" presId="urn:microsoft.com/office/officeart/2005/8/layout/process4"/>
    <dgm:cxn modelId="{722BBFFD-D38E-D347-982B-B9D787D13CF0}" type="presParOf" srcId="{2A8B8E02-29CD-094B-96D4-81D0E96F4993}" destId="{8BDBB1E4-9656-8246-82B6-067BC4370D9E}" srcOrd="8" destOrd="0" presId="urn:microsoft.com/office/officeart/2005/8/layout/process4"/>
    <dgm:cxn modelId="{2F140A7C-AFC4-9E42-A7C6-B3883339DBE7}" type="presParOf" srcId="{8BDBB1E4-9656-8246-82B6-067BC4370D9E}" destId="{CAFC0981-A220-624B-B64F-B320800E72F1}" srcOrd="0" destOrd="0" presId="urn:microsoft.com/office/officeart/2005/8/layout/process4"/>
    <dgm:cxn modelId="{2F88761D-3586-7949-AC00-6F01727891EB}" type="presParOf" srcId="{8BDBB1E4-9656-8246-82B6-067BC4370D9E}" destId="{390FD655-420C-B641-A88C-B3476CBB0EFB}" srcOrd="1" destOrd="0" presId="urn:microsoft.com/office/officeart/2005/8/layout/process4"/>
    <dgm:cxn modelId="{2D184158-82F2-684E-9D2A-597272B3ADC1}" type="presParOf" srcId="{8BDBB1E4-9656-8246-82B6-067BC4370D9E}" destId="{3C5C4989-B25A-9441-A9A2-E9D2C279A42E}" srcOrd="2" destOrd="0" presId="urn:microsoft.com/office/officeart/2005/8/layout/process4"/>
    <dgm:cxn modelId="{BC4075E6-DC51-9847-969C-83921AAC55B8}" type="presParOf" srcId="{3C5C4989-B25A-9441-A9A2-E9D2C279A42E}" destId="{C7696251-A7FE-8B44-9C76-8E45EC083F35}" srcOrd="0" destOrd="0" presId="urn:microsoft.com/office/officeart/2005/8/layout/process4"/>
    <dgm:cxn modelId="{39B7D3CB-6302-3B4F-B636-1546D28EB5EC}" type="presParOf" srcId="{3C5C4989-B25A-9441-A9A2-E9D2C279A42E}" destId="{0C487234-F61F-2D4D-A047-598B8128885E}" srcOrd="1" destOrd="0" presId="urn:microsoft.com/office/officeart/2005/8/layout/process4"/>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E85E626-06E7-EE4F-990B-B6E1F512DFD1}">
      <dsp:nvSpPr>
        <dsp:cNvPr id="0" name=""/>
        <dsp:cNvSpPr/>
      </dsp:nvSpPr>
      <dsp:spPr>
        <a:xfrm>
          <a:off x="0" y="12226342"/>
          <a:ext cx="7543799" cy="2251583"/>
        </a:xfrm>
        <a:prstGeom prst="rect">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99136" tIns="199136" rIns="199136" bIns="199136" numCol="1" spcCol="1270" anchor="ctr" anchorCtr="0">
          <a:noAutofit/>
        </a:bodyPr>
        <a:lstStyle/>
        <a:p>
          <a:pPr lvl="0" algn="ctr" defTabSz="1244600">
            <a:lnSpc>
              <a:spcPct val="90000"/>
            </a:lnSpc>
            <a:spcBef>
              <a:spcPct val="0"/>
            </a:spcBef>
            <a:spcAft>
              <a:spcPct val="35000"/>
            </a:spcAft>
          </a:pPr>
          <a:r>
            <a:rPr lang="en-GB" sz="2800" kern="1200" dirty="0"/>
            <a:t>Visit 3: At 12-weeks after stopping medication</a:t>
          </a:r>
        </a:p>
        <a:p>
          <a:pPr lvl="0" algn="ctr" defTabSz="1244600">
            <a:lnSpc>
              <a:spcPct val="90000"/>
            </a:lnSpc>
            <a:spcBef>
              <a:spcPct val="0"/>
            </a:spcBef>
            <a:spcAft>
              <a:spcPct val="35000"/>
            </a:spcAft>
          </a:pPr>
          <a:r>
            <a:rPr lang="en-GB" sz="2500" kern="1200" dirty="0"/>
            <a:t> (Postal and phone correspondence)</a:t>
          </a:r>
        </a:p>
        <a:p>
          <a:pPr lvl="0" algn="ctr" defTabSz="1244600">
            <a:lnSpc>
              <a:spcPct val="90000"/>
            </a:lnSpc>
            <a:spcBef>
              <a:spcPct val="0"/>
            </a:spcBef>
            <a:spcAft>
              <a:spcPct val="35000"/>
            </a:spcAft>
          </a:pPr>
          <a:r>
            <a:rPr lang="en-GB" sz="2500" kern="1200" dirty="0" smtClean="0"/>
            <a:t>SNOT</a:t>
          </a:r>
          <a:r>
            <a:rPr lang="en-GB" sz="2500" kern="1200" dirty="0"/>
            <a:t>-22, </a:t>
          </a:r>
          <a:r>
            <a:rPr lang="en-GB" sz="2500" kern="1200" dirty="0" smtClean="0"/>
            <a:t>SF12, </a:t>
          </a:r>
          <a:r>
            <a:rPr lang="en-GB" sz="2500" kern="1200" dirty="0"/>
            <a:t>EQ-SD  and invite personal feedback comments</a:t>
          </a:r>
        </a:p>
      </dsp:txBody>
      <dsp:txXfrm>
        <a:off x="0" y="12226342"/>
        <a:ext cx="7543799" cy="2251583"/>
      </dsp:txXfrm>
    </dsp:sp>
    <dsp:sp modelId="{280E87B9-1724-FC47-BC05-ACB53233DD60}">
      <dsp:nvSpPr>
        <dsp:cNvPr id="0" name=""/>
        <dsp:cNvSpPr/>
      </dsp:nvSpPr>
      <dsp:spPr>
        <a:xfrm rot="10800000">
          <a:off x="0" y="10074276"/>
          <a:ext cx="7543799" cy="2185839"/>
        </a:xfrm>
        <a:prstGeom prst="upArrowCallout">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99136" tIns="199136" rIns="199136" bIns="199136" numCol="1" spcCol="1270" anchor="ctr" anchorCtr="0">
          <a:noAutofit/>
        </a:bodyPr>
        <a:lstStyle/>
        <a:p>
          <a:pPr lvl="0" algn="ctr" defTabSz="1244600">
            <a:lnSpc>
              <a:spcPct val="90000"/>
            </a:lnSpc>
            <a:spcBef>
              <a:spcPct val="0"/>
            </a:spcBef>
            <a:spcAft>
              <a:spcPct val="35000"/>
            </a:spcAft>
          </a:pPr>
          <a:r>
            <a:rPr lang="en-GB" sz="2800" kern="1200" dirty="0"/>
            <a:t>Return to normal clinical pathway</a:t>
          </a:r>
          <a:endParaRPr lang="en-US" sz="2800" kern="1200" dirty="0"/>
        </a:p>
      </dsp:txBody>
      <dsp:txXfrm rot="10800000">
        <a:off x="0" y="10074276"/>
        <a:ext cx="7543799" cy="1420293"/>
      </dsp:txXfrm>
    </dsp:sp>
    <dsp:sp modelId="{7F75F7D3-C792-0A44-ABE2-13A20FFC24D6}">
      <dsp:nvSpPr>
        <dsp:cNvPr id="0" name=""/>
        <dsp:cNvSpPr/>
      </dsp:nvSpPr>
      <dsp:spPr>
        <a:xfrm rot="10800000">
          <a:off x="0" y="6645115"/>
          <a:ext cx="7543799" cy="3462935"/>
        </a:xfrm>
        <a:prstGeom prst="upArrowCallout">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99136" tIns="199136" rIns="199136" bIns="199136" numCol="1" spcCol="1270" anchor="ctr" anchorCtr="0">
          <a:noAutofit/>
        </a:bodyPr>
        <a:lstStyle/>
        <a:p>
          <a:pPr lvl="0" algn="ctr" defTabSz="1244600">
            <a:lnSpc>
              <a:spcPct val="90000"/>
            </a:lnSpc>
            <a:spcBef>
              <a:spcPct val="0"/>
            </a:spcBef>
            <a:spcAft>
              <a:spcPct val="35000"/>
            </a:spcAft>
          </a:pPr>
          <a:r>
            <a:rPr lang="en-GB" sz="2800" kern="1200" dirty="0"/>
            <a:t>Visit 2: At 12-weeks after starting medication</a:t>
          </a:r>
          <a:endParaRPr lang="en-US" sz="2800" kern="1200" dirty="0"/>
        </a:p>
      </dsp:txBody>
      <dsp:txXfrm rot="-10800000">
        <a:off x="0" y="6645115"/>
        <a:ext cx="7543799" cy="1215490"/>
      </dsp:txXfrm>
    </dsp:sp>
    <dsp:sp modelId="{0DFC1BCA-244D-0C49-9774-343DD3E10D6F}">
      <dsp:nvSpPr>
        <dsp:cNvPr id="0" name=""/>
        <dsp:cNvSpPr/>
      </dsp:nvSpPr>
      <dsp:spPr>
        <a:xfrm>
          <a:off x="0" y="7860605"/>
          <a:ext cx="3771899" cy="1035417"/>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5128" tIns="24130" rIns="135128" bIns="24130" numCol="1" spcCol="1270" anchor="ctr" anchorCtr="0">
          <a:noAutofit/>
        </a:bodyPr>
        <a:lstStyle/>
        <a:p>
          <a:pPr lvl="0" algn="ctr" defTabSz="844550">
            <a:lnSpc>
              <a:spcPct val="90000"/>
            </a:lnSpc>
            <a:spcBef>
              <a:spcPct val="0"/>
            </a:spcBef>
            <a:spcAft>
              <a:spcPct val="35000"/>
            </a:spcAft>
          </a:pPr>
          <a:r>
            <a:rPr lang="en-GB" sz="1900" kern="1200" dirty="0" smtClean="0"/>
            <a:t> </a:t>
          </a:r>
          <a:r>
            <a:rPr lang="en-GB" sz="1900" kern="1200" dirty="0"/>
            <a:t>Nasal Endoscopy/Saccharin/Sniffin’ Sticks test</a:t>
          </a:r>
          <a:endParaRPr lang="en-US" sz="1900" kern="1200" dirty="0"/>
        </a:p>
      </dsp:txBody>
      <dsp:txXfrm>
        <a:off x="0" y="7860605"/>
        <a:ext cx="3771899" cy="1035417"/>
      </dsp:txXfrm>
    </dsp:sp>
    <dsp:sp modelId="{B3994E34-19B7-D244-9B55-A625A84EEED3}">
      <dsp:nvSpPr>
        <dsp:cNvPr id="0" name=""/>
        <dsp:cNvSpPr/>
      </dsp:nvSpPr>
      <dsp:spPr>
        <a:xfrm>
          <a:off x="3771899" y="7860605"/>
          <a:ext cx="3771899" cy="1035417"/>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5128" tIns="24130" rIns="135128" bIns="24130" numCol="1" spcCol="1270" anchor="ctr" anchorCtr="0">
          <a:noAutofit/>
        </a:bodyPr>
        <a:lstStyle/>
        <a:p>
          <a:pPr lvl="0" algn="ctr" defTabSz="844550">
            <a:lnSpc>
              <a:spcPct val="90000"/>
            </a:lnSpc>
            <a:spcBef>
              <a:spcPct val="0"/>
            </a:spcBef>
            <a:spcAft>
              <a:spcPct val="35000"/>
            </a:spcAft>
          </a:pPr>
          <a:r>
            <a:rPr lang="en-GB" sz="1900" kern="1200" dirty="0" smtClean="0"/>
            <a:t> </a:t>
          </a:r>
          <a:r>
            <a:rPr lang="en-GB" sz="1900" kern="1200" dirty="0"/>
            <a:t>SNOT-22, SF12/ EQ-SD</a:t>
          </a:r>
          <a:endParaRPr lang="en-US" sz="1900" kern="1200" dirty="0"/>
        </a:p>
      </dsp:txBody>
      <dsp:txXfrm>
        <a:off x="3771899" y="7860605"/>
        <a:ext cx="3771899" cy="1035417"/>
      </dsp:txXfrm>
    </dsp:sp>
    <dsp:sp modelId="{7FA5E534-2B58-D541-9DB3-527D38366106}">
      <dsp:nvSpPr>
        <dsp:cNvPr id="0" name=""/>
        <dsp:cNvSpPr/>
      </dsp:nvSpPr>
      <dsp:spPr>
        <a:xfrm rot="10800000">
          <a:off x="0" y="3215953"/>
          <a:ext cx="7543799" cy="3462935"/>
        </a:xfrm>
        <a:prstGeom prst="upArrowCallout">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99136" tIns="199136" rIns="199136" bIns="199136" numCol="1" spcCol="1270" anchor="ctr" anchorCtr="0">
          <a:noAutofit/>
        </a:bodyPr>
        <a:lstStyle/>
        <a:p>
          <a:pPr lvl="0" algn="ctr" defTabSz="1244600">
            <a:lnSpc>
              <a:spcPct val="90000"/>
            </a:lnSpc>
            <a:spcBef>
              <a:spcPct val="0"/>
            </a:spcBef>
            <a:spcAft>
              <a:spcPct val="35000"/>
            </a:spcAft>
          </a:pPr>
          <a:r>
            <a:rPr lang="en-GB" sz="2800" kern="1200" dirty="0"/>
            <a:t>Intervention – 12 weeks course</a:t>
          </a:r>
          <a:endParaRPr lang="en-US" sz="2800" kern="1200" dirty="0"/>
        </a:p>
      </dsp:txBody>
      <dsp:txXfrm rot="-10800000">
        <a:off x="0" y="3215953"/>
        <a:ext cx="7543799" cy="1215490"/>
      </dsp:txXfrm>
    </dsp:sp>
    <dsp:sp modelId="{BA504688-D4D5-1145-9878-39C764BD4167}">
      <dsp:nvSpPr>
        <dsp:cNvPr id="0" name=""/>
        <dsp:cNvSpPr/>
      </dsp:nvSpPr>
      <dsp:spPr>
        <a:xfrm>
          <a:off x="0" y="4431443"/>
          <a:ext cx="3771899" cy="1035417"/>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5128" tIns="24130" rIns="135128" bIns="24130" numCol="1" spcCol="1270" anchor="ctr" anchorCtr="0">
          <a:noAutofit/>
        </a:bodyPr>
        <a:lstStyle/>
        <a:p>
          <a:pPr lvl="0" algn="ctr" defTabSz="844550">
            <a:lnSpc>
              <a:spcPct val="90000"/>
            </a:lnSpc>
            <a:spcBef>
              <a:spcPct val="0"/>
            </a:spcBef>
            <a:spcAft>
              <a:spcPct val="35000"/>
            </a:spcAft>
          </a:pPr>
          <a:r>
            <a:rPr lang="en-GB" sz="1900" kern="1200" dirty="0" smtClean="0"/>
            <a:t>Clarithromycin </a:t>
          </a:r>
          <a:r>
            <a:rPr lang="en-GB" sz="1900" kern="1200" dirty="0"/>
            <a:t>250mg bd orally</a:t>
          </a:r>
          <a:endParaRPr lang="en-US" sz="1900" kern="1200" dirty="0"/>
        </a:p>
      </dsp:txBody>
      <dsp:txXfrm>
        <a:off x="0" y="4431443"/>
        <a:ext cx="3771899" cy="1035417"/>
      </dsp:txXfrm>
    </dsp:sp>
    <dsp:sp modelId="{0F500EC8-8EC0-7A48-B084-F6176198C46F}">
      <dsp:nvSpPr>
        <dsp:cNvPr id="0" name=""/>
        <dsp:cNvSpPr/>
      </dsp:nvSpPr>
      <dsp:spPr>
        <a:xfrm>
          <a:off x="3771899" y="4431443"/>
          <a:ext cx="3771899" cy="1035417"/>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5128" tIns="24130" rIns="135128" bIns="24130" numCol="1" spcCol="1270" anchor="ctr" anchorCtr="0">
          <a:noAutofit/>
        </a:bodyPr>
        <a:lstStyle/>
        <a:p>
          <a:pPr lvl="0" algn="ctr" defTabSz="844550">
            <a:lnSpc>
              <a:spcPct val="90000"/>
            </a:lnSpc>
            <a:spcBef>
              <a:spcPct val="0"/>
            </a:spcBef>
            <a:spcAft>
              <a:spcPct val="35000"/>
            </a:spcAft>
          </a:pPr>
          <a:r>
            <a:rPr lang="en-GB" sz="1900" kern="1200" dirty="0" smtClean="0"/>
            <a:t>Nasonex </a:t>
          </a:r>
          <a:r>
            <a:rPr lang="en-GB" sz="1900" kern="1200" dirty="0"/>
            <a:t>(mometasone) nasal spray 2 squirts bd both nostrils; Neil Med rinse bottle and sachets bd </a:t>
          </a:r>
          <a:endParaRPr lang="en-US" sz="1900" kern="1200" dirty="0"/>
        </a:p>
      </dsp:txBody>
      <dsp:txXfrm>
        <a:off x="3771899" y="4431443"/>
        <a:ext cx="3771899" cy="1035417"/>
      </dsp:txXfrm>
    </dsp:sp>
    <dsp:sp modelId="{390FD655-420C-B641-A88C-B3476CBB0EFB}">
      <dsp:nvSpPr>
        <dsp:cNvPr id="0" name=""/>
        <dsp:cNvSpPr/>
      </dsp:nvSpPr>
      <dsp:spPr>
        <a:xfrm rot="10800000">
          <a:off x="0" y="0"/>
          <a:ext cx="7543799" cy="3249653"/>
        </a:xfrm>
        <a:prstGeom prst="upArrowCallout">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99136" tIns="199136" rIns="199136" bIns="199136" numCol="1" spcCol="1270" anchor="ctr" anchorCtr="0">
          <a:noAutofit/>
        </a:bodyPr>
        <a:lstStyle/>
        <a:p>
          <a:pPr lvl="0" algn="ctr" defTabSz="1244600">
            <a:lnSpc>
              <a:spcPct val="90000"/>
            </a:lnSpc>
            <a:spcBef>
              <a:spcPct val="0"/>
            </a:spcBef>
            <a:spcAft>
              <a:spcPct val="35000"/>
            </a:spcAft>
          </a:pPr>
          <a:r>
            <a:rPr lang="en-US" sz="2800" kern="1200" dirty="0" smtClean="0"/>
            <a:t>Figure 1 Visit</a:t>
          </a:r>
          <a:r>
            <a:rPr lang="en-US" sz="2800" kern="1200" dirty="0"/>
            <a:t>: 1 Prior to starting medication</a:t>
          </a:r>
        </a:p>
      </dsp:txBody>
      <dsp:txXfrm rot="-10800000">
        <a:off x="0" y="0"/>
        <a:ext cx="7543799" cy="1140628"/>
      </dsp:txXfrm>
    </dsp:sp>
    <dsp:sp modelId="{C7696251-A7FE-8B44-9C76-8E45EC083F35}">
      <dsp:nvSpPr>
        <dsp:cNvPr id="0" name=""/>
        <dsp:cNvSpPr/>
      </dsp:nvSpPr>
      <dsp:spPr>
        <a:xfrm>
          <a:off x="0" y="1073739"/>
          <a:ext cx="3822795" cy="1034610"/>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2240" tIns="25400" rIns="142240" bIns="25400" numCol="1" spcCol="1270" anchor="ctr" anchorCtr="0">
          <a:noAutofit/>
        </a:bodyPr>
        <a:lstStyle/>
        <a:p>
          <a:pPr lvl="0" algn="ctr" defTabSz="889000">
            <a:lnSpc>
              <a:spcPct val="90000"/>
            </a:lnSpc>
            <a:spcBef>
              <a:spcPct val="0"/>
            </a:spcBef>
            <a:spcAft>
              <a:spcPct val="35000"/>
            </a:spcAft>
          </a:pPr>
          <a:r>
            <a:rPr lang="en-GB" sz="2000" kern="1200" dirty="0" smtClean="0"/>
            <a:t> CT sinuses, Nasal Endoscopy, Saccharin </a:t>
          </a:r>
          <a:r>
            <a:rPr lang="en-GB" sz="2000" kern="1200" dirty="0" smtClean="0"/>
            <a:t>test, </a:t>
          </a:r>
          <a:r>
            <a:rPr lang="en-GB" sz="2000" kern="1200" dirty="0" smtClean="0"/>
            <a:t>Sniffin</a:t>
          </a:r>
          <a:r>
            <a:rPr lang="en-GB" sz="2000" kern="1200" dirty="0"/>
            <a:t>’ </a:t>
          </a:r>
          <a:r>
            <a:rPr lang="en-GB" sz="2000" kern="1200" dirty="0" smtClean="0"/>
            <a:t>Sticks, IgE level, RAST</a:t>
          </a:r>
          <a:endParaRPr lang="en-US" sz="2000" kern="1200" dirty="0"/>
        </a:p>
      </dsp:txBody>
      <dsp:txXfrm>
        <a:off x="0" y="1073739"/>
        <a:ext cx="3822795" cy="1034610"/>
      </dsp:txXfrm>
    </dsp:sp>
    <dsp:sp modelId="{0C487234-F61F-2D4D-A047-598B8128885E}">
      <dsp:nvSpPr>
        <dsp:cNvPr id="0" name=""/>
        <dsp:cNvSpPr/>
      </dsp:nvSpPr>
      <dsp:spPr>
        <a:xfrm>
          <a:off x="3810001" y="1079077"/>
          <a:ext cx="3717799" cy="1054521"/>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2240" tIns="25400" rIns="142240" bIns="25400" numCol="1" spcCol="1270" anchor="ctr" anchorCtr="0">
          <a:noAutofit/>
        </a:bodyPr>
        <a:lstStyle/>
        <a:p>
          <a:pPr lvl="0" algn="ctr" defTabSz="889000">
            <a:lnSpc>
              <a:spcPct val="90000"/>
            </a:lnSpc>
            <a:spcBef>
              <a:spcPct val="0"/>
            </a:spcBef>
            <a:spcAft>
              <a:spcPct val="35000"/>
            </a:spcAft>
          </a:pPr>
          <a:r>
            <a:rPr lang="en-GB" sz="2000" kern="1200" dirty="0" smtClean="0"/>
            <a:t>Questionnaires </a:t>
          </a:r>
          <a:r>
            <a:rPr lang="en-GB" sz="2000" kern="1200" dirty="0"/>
            <a:t>SNOT-22, SF-12, EQ-5D</a:t>
          </a:r>
          <a:endParaRPr lang="en-US" sz="2000" kern="1200" dirty="0"/>
        </a:p>
      </dsp:txBody>
      <dsp:txXfrm>
        <a:off x="3810001" y="1079077"/>
        <a:ext cx="3717799" cy="1054521"/>
      </dsp:txXfrm>
    </dsp:sp>
  </dsp:spTree>
</dsp:drawing>
</file>

<file path=ppt/diagrams/layout1.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218" name="Rectangle 2"/>
          <p:cNvSpPr>
            <a:spLocks noGrp="1" noChangeArrowheads="1"/>
          </p:cNvSpPr>
          <p:nvPr>
            <p:ph type="hdr" sz="quarter"/>
          </p:nvPr>
        </p:nvSpPr>
        <p:spPr bwMode="auto">
          <a:xfrm>
            <a:off x="0" y="0"/>
            <a:ext cx="3987800" cy="3889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398" tIns="46199" rIns="92398" bIns="46199" numCol="1" anchor="t" anchorCtr="0" compatLnSpc="1">
            <a:prstTxWarp prst="textNoShape">
              <a:avLst/>
            </a:prstTxWarp>
          </a:bodyPr>
          <a:lstStyle>
            <a:lvl1pPr defTabSz="923925">
              <a:spcBef>
                <a:spcPct val="0"/>
              </a:spcBef>
              <a:buFontTx/>
              <a:buNone/>
              <a:defRPr sz="1200">
                <a:latin typeface="Arial" charset="0"/>
              </a:defRPr>
            </a:lvl1pPr>
          </a:lstStyle>
          <a:p>
            <a:endParaRPr lang="en-US" dirty="0"/>
          </a:p>
        </p:txBody>
      </p:sp>
      <p:sp>
        <p:nvSpPr>
          <p:cNvPr id="9219" name="Rectangle 3"/>
          <p:cNvSpPr>
            <a:spLocks noGrp="1" noChangeArrowheads="1"/>
          </p:cNvSpPr>
          <p:nvPr>
            <p:ph type="dt" sz="quarter" idx="1"/>
          </p:nvPr>
        </p:nvSpPr>
        <p:spPr bwMode="auto">
          <a:xfrm>
            <a:off x="5213350" y="0"/>
            <a:ext cx="3986213" cy="3889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398" tIns="46199" rIns="92398" bIns="46199" numCol="1" anchor="t" anchorCtr="0" compatLnSpc="1">
            <a:prstTxWarp prst="textNoShape">
              <a:avLst/>
            </a:prstTxWarp>
          </a:bodyPr>
          <a:lstStyle>
            <a:lvl1pPr algn="r" defTabSz="923925">
              <a:spcBef>
                <a:spcPct val="0"/>
              </a:spcBef>
              <a:buFontTx/>
              <a:buNone/>
              <a:defRPr sz="1200">
                <a:latin typeface="Arial" charset="0"/>
              </a:defRPr>
            </a:lvl1pPr>
          </a:lstStyle>
          <a:p>
            <a:endParaRPr lang="en-US" dirty="0"/>
          </a:p>
        </p:txBody>
      </p:sp>
      <p:sp>
        <p:nvSpPr>
          <p:cNvPr id="9220" name="Rectangle 4"/>
          <p:cNvSpPr>
            <a:spLocks noGrp="1" noChangeArrowheads="1"/>
          </p:cNvSpPr>
          <p:nvPr>
            <p:ph type="ftr" sz="quarter" idx="2"/>
          </p:nvPr>
        </p:nvSpPr>
        <p:spPr bwMode="auto">
          <a:xfrm>
            <a:off x="0" y="6621463"/>
            <a:ext cx="3987800" cy="3889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398" tIns="46199" rIns="92398" bIns="46199" numCol="1" anchor="b" anchorCtr="0" compatLnSpc="1">
            <a:prstTxWarp prst="textNoShape">
              <a:avLst/>
            </a:prstTxWarp>
          </a:bodyPr>
          <a:lstStyle>
            <a:lvl1pPr defTabSz="923925">
              <a:spcBef>
                <a:spcPct val="0"/>
              </a:spcBef>
              <a:buFontTx/>
              <a:buNone/>
              <a:defRPr sz="1200">
                <a:latin typeface="Arial" charset="0"/>
              </a:defRPr>
            </a:lvl1pPr>
          </a:lstStyle>
          <a:p>
            <a:endParaRPr lang="en-US" dirty="0"/>
          </a:p>
        </p:txBody>
      </p:sp>
      <p:sp>
        <p:nvSpPr>
          <p:cNvPr id="9221" name="Rectangle 5"/>
          <p:cNvSpPr>
            <a:spLocks noGrp="1" noChangeArrowheads="1"/>
          </p:cNvSpPr>
          <p:nvPr>
            <p:ph type="sldNum" sz="quarter" idx="3"/>
          </p:nvPr>
        </p:nvSpPr>
        <p:spPr bwMode="auto">
          <a:xfrm>
            <a:off x="5213350" y="6621463"/>
            <a:ext cx="3986213" cy="3889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398" tIns="46199" rIns="92398" bIns="46199" numCol="1" anchor="b" anchorCtr="0" compatLnSpc="1">
            <a:prstTxWarp prst="textNoShape">
              <a:avLst/>
            </a:prstTxWarp>
          </a:bodyPr>
          <a:lstStyle>
            <a:lvl1pPr algn="r" defTabSz="923925">
              <a:spcBef>
                <a:spcPct val="0"/>
              </a:spcBef>
              <a:buFontTx/>
              <a:buNone/>
              <a:defRPr sz="1200">
                <a:latin typeface="Arial" charset="0"/>
              </a:defRPr>
            </a:lvl1pPr>
          </a:lstStyle>
          <a:p>
            <a:fld id="{51174361-862A-42D6-B3EE-881F47FEA0E5}" type="slidenum">
              <a:rPr lang="en-US"/>
              <a:pPr/>
              <a:t>‹#›</a:t>
            </a:fld>
            <a:endParaRPr lang="en-US" dirty="0"/>
          </a:p>
        </p:txBody>
      </p:sp>
    </p:spTree>
    <p:extLst>
      <p:ext uri="{BB962C8B-B14F-4D97-AF65-F5344CB8AC3E}">
        <p14:creationId xmlns:p14="http://schemas.microsoft.com/office/powerpoint/2010/main" val="103160680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443028092"/>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New Roman" pitchFamily="18" charset="0"/>
        <a:ea typeface="+mn-ea"/>
        <a:cs typeface="+mn-cs"/>
      </a:defRPr>
    </a:lvl1pPr>
    <a:lvl2pPr marL="457200" algn="l" rtl="0" fontAlgn="base">
      <a:spcBef>
        <a:spcPct val="30000"/>
      </a:spcBef>
      <a:spcAft>
        <a:spcPct val="0"/>
      </a:spcAft>
      <a:defRPr sz="1200" kern="1200">
        <a:solidFill>
          <a:schemeClr val="tx1"/>
        </a:solidFill>
        <a:latin typeface="Times New Roman" pitchFamily="18" charset="0"/>
        <a:ea typeface="+mn-ea"/>
        <a:cs typeface="+mn-cs"/>
      </a:defRPr>
    </a:lvl2pPr>
    <a:lvl3pPr marL="914400" algn="l" rtl="0" fontAlgn="base">
      <a:spcBef>
        <a:spcPct val="30000"/>
      </a:spcBef>
      <a:spcAft>
        <a:spcPct val="0"/>
      </a:spcAft>
      <a:defRPr sz="1200" kern="1200">
        <a:solidFill>
          <a:schemeClr val="tx1"/>
        </a:solidFill>
        <a:latin typeface="Times New Roman" pitchFamily="18" charset="0"/>
        <a:ea typeface="+mn-ea"/>
        <a:cs typeface="+mn-cs"/>
      </a:defRPr>
    </a:lvl3pPr>
    <a:lvl4pPr marL="1371600" algn="l" rtl="0" fontAlgn="base">
      <a:spcBef>
        <a:spcPct val="30000"/>
      </a:spcBef>
      <a:spcAft>
        <a:spcPct val="0"/>
      </a:spcAft>
      <a:defRPr sz="1200" kern="1200">
        <a:solidFill>
          <a:schemeClr val="tx1"/>
        </a:solidFill>
        <a:latin typeface="Times New Roman" pitchFamily="18" charset="0"/>
        <a:ea typeface="+mn-ea"/>
        <a:cs typeface="+mn-cs"/>
      </a:defRPr>
    </a:lvl4pPr>
    <a:lvl5pPr marL="1828800" algn="l" rtl="0" fontAlgn="base">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742974" y="15906433"/>
            <a:ext cx="31090054" cy="10976927"/>
          </a:xfrm>
        </p:spPr>
        <p:txBody>
          <a:bodyPr/>
          <a:lstStyle/>
          <a:p>
            <a:r>
              <a:rPr lang="en-GB" smtClean="0"/>
              <a:t>Click to edit Master title style</a:t>
            </a:r>
            <a:endParaRPr lang="en-US" dirty="0"/>
          </a:p>
        </p:txBody>
      </p:sp>
      <p:sp>
        <p:nvSpPr>
          <p:cNvPr id="3" name="Subtitle 2"/>
          <p:cNvSpPr>
            <a:spLocks noGrp="1"/>
          </p:cNvSpPr>
          <p:nvPr>
            <p:ph type="subTitle" idx="1"/>
          </p:nvPr>
        </p:nvSpPr>
        <p:spPr>
          <a:xfrm>
            <a:off x="5485947" y="29016960"/>
            <a:ext cx="25604107" cy="1308608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GB" smtClean="0"/>
              <a:t>Click to edit Master subtitle style</a:t>
            </a:r>
            <a:endParaRPr lang="en-US" dirty="0"/>
          </a:p>
        </p:txBody>
      </p:sp>
      <p:sp>
        <p:nvSpPr>
          <p:cNvPr id="4" name="Date Placeholder 3"/>
          <p:cNvSpPr>
            <a:spLocks noGrp="1"/>
          </p:cNvSpPr>
          <p:nvPr>
            <p:ph type="dt" sz="half" idx="10"/>
          </p:nvPr>
        </p:nvSpPr>
        <p:spPr/>
        <p:txBody>
          <a:bodyPr/>
          <a:lstStyle>
            <a:lvl1pPr>
              <a:defRPr/>
            </a:lvl1pPr>
          </a:lstStyle>
          <a:p>
            <a:endParaRPr lang="en-US" dirty="0"/>
          </a:p>
        </p:txBody>
      </p:sp>
      <p:sp>
        <p:nvSpPr>
          <p:cNvPr id="5" name="Footer Placeholder 4"/>
          <p:cNvSpPr>
            <a:spLocks noGrp="1"/>
          </p:cNvSpPr>
          <p:nvPr>
            <p:ph type="ftr" sz="quarter" idx="11"/>
          </p:nvPr>
        </p:nvSpPr>
        <p:spPr/>
        <p:txBody>
          <a:bodyPr/>
          <a:lstStyle>
            <a:lvl1pPr>
              <a:defRPr/>
            </a:lvl1pPr>
          </a:lstStyle>
          <a:p>
            <a:endParaRPr lang="en-US" dirty="0"/>
          </a:p>
        </p:txBody>
      </p:sp>
      <p:sp>
        <p:nvSpPr>
          <p:cNvPr id="6" name="Slide Number Placeholder 5"/>
          <p:cNvSpPr>
            <a:spLocks noGrp="1"/>
          </p:cNvSpPr>
          <p:nvPr>
            <p:ph type="sldNum" sz="quarter" idx="12"/>
          </p:nvPr>
        </p:nvSpPr>
        <p:spPr/>
        <p:txBody>
          <a:bodyPr/>
          <a:lstStyle>
            <a:lvl1pPr>
              <a:defRPr/>
            </a:lvl1pPr>
          </a:lstStyle>
          <a:p>
            <a:fld id="{CB16B3DE-DF09-4906-844B-5EE0F3CA3599}" type="slidenum">
              <a:rPr lang="en-US"/>
              <a:pPr/>
              <a:t>‹#›</a:t>
            </a:fld>
            <a:endParaRPr lang="en-US" dirty="0"/>
          </a:p>
        </p:txBody>
      </p:sp>
    </p:spTree>
    <p:extLst>
      <p:ext uri="{BB962C8B-B14F-4D97-AF65-F5344CB8AC3E}">
        <p14:creationId xmlns:p14="http://schemas.microsoft.com/office/powerpoint/2010/main" val="17003664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dirty="0"/>
          </a:p>
        </p:txBody>
      </p:sp>
      <p:sp>
        <p:nvSpPr>
          <p:cNvPr id="3" name="Content Placeholder 2"/>
          <p:cNvSpPr>
            <a:spLocks noGrp="1"/>
          </p:cNvSpPr>
          <p:nvPr>
            <p:ph idx="1"/>
          </p:nvPr>
        </p:nvSpPr>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dirty="0"/>
          </a:p>
        </p:txBody>
      </p:sp>
      <p:sp>
        <p:nvSpPr>
          <p:cNvPr id="4" name="Date Placeholder 3"/>
          <p:cNvSpPr>
            <a:spLocks noGrp="1"/>
          </p:cNvSpPr>
          <p:nvPr>
            <p:ph type="dt" sz="half" idx="10"/>
          </p:nvPr>
        </p:nvSpPr>
        <p:spPr/>
        <p:txBody>
          <a:bodyPr/>
          <a:lstStyle>
            <a:lvl1pPr>
              <a:defRPr/>
            </a:lvl1pPr>
          </a:lstStyle>
          <a:p>
            <a:endParaRPr lang="en-US" dirty="0"/>
          </a:p>
        </p:txBody>
      </p:sp>
      <p:sp>
        <p:nvSpPr>
          <p:cNvPr id="5" name="Footer Placeholder 4"/>
          <p:cNvSpPr>
            <a:spLocks noGrp="1"/>
          </p:cNvSpPr>
          <p:nvPr>
            <p:ph type="ftr" sz="quarter" idx="11"/>
          </p:nvPr>
        </p:nvSpPr>
        <p:spPr/>
        <p:txBody>
          <a:bodyPr/>
          <a:lstStyle>
            <a:lvl1pPr>
              <a:defRPr/>
            </a:lvl1pPr>
          </a:lstStyle>
          <a:p>
            <a:endParaRPr lang="en-US" dirty="0"/>
          </a:p>
        </p:txBody>
      </p:sp>
      <p:sp>
        <p:nvSpPr>
          <p:cNvPr id="6" name="Slide Number Placeholder 5"/>
          <p:cNvSpPr>
            <a:spLocks noGrp="1"/>
          </p:cNvSpPr>
          <p:nvPr>
            <p:ph type="sldNum" sz="quarter" idx="12"/>
          </p:nvPr>
        </p:nvSpPr>
        <p:spPr/>
        <p:txBody>
          <a:bodyPr/>
          <a:lstStyle>
            <a:lvl1pPr>
              <a:defRPr/>
            </a:lvl1pPr>
          </a:lstStyle>
          <a:p>
            <a:fld id="{E11B922D-2EB9-440C-AD24-8BCA926725CE}" type="slidenum">
              <a:rPr lang="en-US"/>
              <a:pPr/>
              <a:t>‹#›</a:t>
            </a:fld>
            <a:endParaRPr lang="en-US" dirty="0"/>
          </a:p>
        </p:txBody>
      </p:sp>
    </p:spTree>
    <p:extLst>
      <p:ext uri="{BB962C8B-B14F-4D97-AF65-F5344CB8AC3E}">
        <p14:creationId xmlns:p14="http://schemas.microsoft.com/office/powerpoint/2010/main" val="17841193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889250" y="32904113"/>
            <a:ext cx="31090054" cy="10170160"/>
          </a:xfrm>
        </p:spPr>
        <p:txBody>
          <a:bodyPr anchor="t"/>
          <a:lstStyle>
            <a:lvl1pPr algn="l">
              <a:defRPr sz="4000" b="1" cap="all"/>
            </a:lvl1pPr>
          </a:lstStyle>
          <a:p>
            <a:r>
              <a:rPr lang="en-GB" smtClean="0"/>
              <a:t>Click to edit Master title style</a:t>
            </a:r>
            <a:endParaRPr lang="en-US" dirty="0"/>
          </a:p>
        </p:txBody>
      </p:sp>
      <p:sp>
        <p:nvSpPr>
          <p:cNvPr id="3" name="Text Placeholder 2"/>
          <p:cNvSpPr>
            <a:spLocks noGrp="1"/>
          </p:cNvSpPr>
          <p:nvPr>
            <p:ph type="body" idx="1"/>
          </p:nvPr>
        </p:nvSpPr>
        <p:spPr>
          <a:xfrm>
            <a:off x="2889250" y="21702713"/>
            <a:ext cx="31090054" cy="1120140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GB"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dirty="0"/>
          </a:p>
        </p:txBody>
      </p:sp>
      <p:sp>
        <p:nvSpPr>
          <p:cNvPr id="5" name="Footer Placeholder 4"/>
          <p:cNvSpPr>
            <a:spLocks noGrp="1"/>
          </p:cNvSpPr>
          <p:nvPr>
            <p:ph type="ftr" sz="quarter" idx="11"/>
          </p:nvPr>
        </p:nvSpPr>
        <p:spPr/>
        <p:txBody>
          <a:bodyPr/>
          <a:lstStyle>
            <a:lvl1pPr>
              <a:defRPr/>
            </a:lvl1pPr>
          </a:lstStyle>
          <a:p>
            <a:endParaRPr lang="en-US" dirty="0"/>
          </a:p>
        </p:txBody>
      </p:sp>
      <p:sp>
        <p:nvSpPr>
          <p:cNvPr id="6" name="Slide Number Placeholder 5"/>
          <p:cNvSpPr>
            <a:spLocks noGrp="1"/>
          </p:cNvSpPr>
          <p:nvPr>
            <p:ph type="sldNum" sz="quarter" idx="12"/>
          </p:nvPr>
        </p:nvSpPr>
        <p:spPr/>
        <p:txBody>
          <a:bodyPr/>
          <a:lstStyle>
            <a:lvl1pPr>
              <a:defRPr/>
            </a:lvl1pPr>
          </a:lstStyle>
          <a:p>
            <a:fld id="{6170FA14-9D39-4806-949E-B3BE3891BC43}" type="slidenum">
              <a:rPr lang="en-US"/>
              <a:pPr/>
              <a:t>‹#›</a:t>
            </a:fld>
            <a:endParaRPr lang="en-US" dirty="0"/>
          </a:p>
        </p:txBody>
      </p:sp>
    </p:spTree>
    <p:extLst>
      <p:ext uri="{BB962C8B-B14F-4D97-AF65-F5344CB8AC3E}">
        <p14:creationId xmlns:p14="http://schemas.microsoft.com/office/powerpoint/2010/main" val="21788390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dirty="0"/>
          </a:p>
        </p:txBody>
      </p:sp>
      <p:sp>
        <p:nvSpPr>
          <p:cNvPr id="3" name="Content Placeholder 2"/>
          <p:cNvSpPr>
            <a:spLocks noGrp="1"/>
          </p:cNvSpPr>
          <p:nvPr>
            <p:ph sz="half" idx="1"/>
          </p:nvPr>
        </p:nvSpPr>
        <p:spPr>
          <a:xfrm>
            <a:off x="1829027" y="11948160"/>
            <a:ext cx="16404544" cy="337931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Content Placeholder 3"/>
          <p:cNvSpPr>
            <a:spLocks noGrp="1"/>
          </p:cNvSpPr>
          <p:nvPr>
            <p:ph sz="half" idx="2"/>
          </p:nvPr>
        </p:nvSpPr>
        <p:spPr>
          <a:xfrm>
            <a:off x="18342429" y="11948160"/>
            <a:ext cx="16404545" cy="337931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dirty="0"/>
          </a:p>
        </p:txBody>
      </p:sp>
      <p:sp>
        <p:nvSpPr>
          <p:cNvPr id="5" name="Date Placeholder 4"/>
          <p:cNvSpPr>
            <a:spLocks noGrp="1"/>
          </p:cNvSpPr>
          <p:nvPr>
            <p:ph type="dt" sz="half" idx="10"/>
          </p:nvPr>
        </p:nvSpPr>
        <p:spPr/>
        <p:txBody>
          <a:bodyPr/>
          <a:lstStyle>
            <a:lvl1pPr>
              <a:defRPr/>
            </a:lvl1pPr>
          </a:lstStyle>
          <a:p>
            <a:endParaRPr lang="en-US" dirty="0"/>
          </a:p>
        </p:txBody>
      </p:sp>
      <p:sp>
        <p:nvSpPr>
          <p:cNvPr id="6" name="Footer Placeholder 5"/>
          <p:cNvSpPr>
            <a:spLocks noGrp="1"/>
          </p:cNvSpPr>
          <p:nvPr>
            <p:ph type="ftr" sz="quarter" idx="11"/>
          </p:nvPr>
        </p:nvSpPr>
        <p:spPr/>
        <p:txBody>
          <a:bodyPr/>
          <a:lstStyle>
            <a:lvl1pPr>
              <a:defRPr/>
            </a:lvl1pPr>
          </a:lstStyle>
          <a:p>
            <a:endParaRPr lang="en-US" dirty="0"/>
          </a:p>
        </p:txBody>
      </p:sp>
      <p:sp>
        <p:nvSpPr>
          <p:cNvPr id="7" name="Slide Number Placeholder 6"/>
          <p:cNvSpPr>
            <a:spLocks noGrp="1"/>
          </p:cNvSpPr>
          <p:nvPr>
            <p:ph type="sldNum" sz="quarter" idx="12"/>
          </p:nvPr>
        </p:nvSpPr>
        <p:spPr/>
        <p:txBody>
          <a:bodyPr/>
          <a:lstStyle>
            <a:lvl1pPr>
              <a:defRPr/>
            </a:lvl1pPr>
          </a:lstStyle>
          <a:p>
            <a:fld id="{BB6C924F-BBDA-41FD-9C55-1FB7E56E7068}" type="slidenum">
              <a:rPr lang="en-US"/>
              <a:pPr/>
              <a:t>‹#›</a:t>
            </a:fld>
            <a:endParaRPr lang="en-US" dirty="0"/>
          </a:p>
        </p:txBody>
      </p:sp>
    </p:spTree>
    <p:extLst>
      <p:ext uri="{BB962C8B-B14F-4D97-AF65-F5344CB8AC3E}">
        <p14:creationId xmlns:p14="http://schemas.microsoft.com/office/powerpoint/2010/main" val="15415716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smtClean="0"/>
              <a:t>Click to edit Master title style</a:t>
            </a:r>
            <a:endParaRPr lang="en-US"/>
          </a:p>
        </p:txBody>
      </p:sp>
      <p:sp>
        <p:nvSpPr>
          <p:cNvPr id="3" name="Text Placeholder 2"/>
          <p:cNvSpPr>
            <a:spLocks noGrp="1"/>
          </p:cNvSpPr>
          <p:nvPr>
            <p:ph type="body" idx="1"/>
          </p:nvPr>
        </p:nvSpPr>
        <p:spPr>
          <a:xfrm>
            <a:off x="1829027" y="11461434"/>
            <a:ext cx="16160750" cy="477837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4" name="Content Placeholder 3"/>
          <p:cNvSpPr>
            <a:spLocks noGrp="1"/>
          </p:cNvSpPr>
          <p:nvPr>
            <p:ph sz="half" idx="2"/>
          </p:nvPr>
        </p:nvSpPr>
        <p:spPr>
          <a:xfrm>
            <a:off x="1829027" y="16239809"/>
            <a:ext cx="16160750" cy="2950146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Text Placeholder 4"/>
          <p:cNvSpPr>
            <a:spLocks noGrp="1"/>
          </p:cNvSpPr>
          <p:nvPr>
            <p:ph type="body" sz="quarter" idx="3"/>
          </p:nvPr>
        </p:nvSpPr>
        <p:spPr>
          <a:xfrm>
            <a:off x="18580554" y="11461434"/>
            <a:ext cx="16166420" cy="477837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6" name="Content Placeholder 5"/>
          <p:cNvSpPr>
            <a:spLocks noGrp="1"/>
          </p:cNvSpPr>
          <p:nvPr>
            <p:ph sz="quarter" idx="4"/>
          </p:nvPr>
        </p:nvSpPr>
        <p:spPr>
          <a:xfrm>
            <a:off x="18580554" y="16239809"/>
            <a:ext cx="16166420" cy="2950146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dirty="0"/>
          </a:p>
        </p:txBody>
      </p:sp>
      <p:sp>
        <p:nvSpPr>
          <p:cNvPr id="8" name="Footer Placeholder 7"/>
          <p:cNvSpPr>
            <a:spLocks noGrp="1"/>
          </p:cNvSpPr>
          <p:nvPr>
            <p:ph type="ftr" sz="quarter" idx="11"/>
          </p:nvPr>
        </p:nvSpPr>
        <p:spPr/>
        <p:txBody>
          <a:bodyPr/>
          <a:lstStyle>
            <a:lvl1pPr>
              <a:defRPr/>
            </a:lvl1pPr>
          </a:lstStyle>
          <a:p>
            <a:endParaRPr lang="en-US" dirty="0"/>
          </a:p>
        </p:txBody>
      </p:sp>
      <p:sp>
        <p:nvSpPr>
          <p:cNvPr id="9" name="Slide Number Placeholder 8"/>
          <p:cNvSpPr>
            <a:spLocks noGrp="1"/>
          </p:cNvSpPr>
          <p:nvPr>
            <p:ph type="sldNum" sz="quarter" idx="12"/>
          </p:nvPr>
        </p:nvSpPr>
        <p:spPr/>
        <p:txBody>
          <a:bodyPr/>
          <a:lstStyle>
            <a:lvl1pPr>
              <a:defRPr/>
            </a:lvl1pPr>
          </a:lstStyle>
          <a:p>
            <a:fld id="{5D7FBADF-B505-4198-8365-9B71066E0556}" type="slidenum">
              <a:rPr lang="en-US"/>
              <a:pPr/>
              <a:t>‹#›</a:t>
            </a:fld>
            <a:endParaRPr lang="en-US" dirty="0"/>
          </a:p>
        </p:txBody>
      </p:sp>
    </p:spTree>
    <p:extLst>
      <p:ext uri="{BB962C8B-B14F-4D97-AF65-F5344CB8AC3E}">
        <p14:creationId xmlns:p14="http://schemas.microsoft.com/office/powerpoint/2010/main" val="21037920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dirty="0"/>
          </a:p>
        </p:txBody>
      </p:sp>
      <p:sp>
        <p:nvSpPr>
          <p:cNvPr id="4" name="Footer Placeholder 3"/>
          <p:cNvSpPr>
            <a:spLocks noGrp="1"/>
          </p:cNvSpPr>
          <p:nvPr>
            <p:ph type="ftr" sz="quarter" idx="11"/>
          </p:nvPr>
        </p:nvSpPr>
        <p:spPr/>
        <p:txBody>
          <a:bodyPr/>
          <a:lstStyle>
            <a:lvl1pPr>
              <a:defRPr/>
            </a:lvl1pPr>
          </a:lstStyle>
          <a:p>
            <a:endParaRPr lang="en-US" dirty="0"/>
          </a:p>
        </p:txBody>
      </p:sp>
      <p:sp>
        <p:nvSpPr>
          <p:cNvPr id="5" name="Slide Number Placeholder 4"/>
          <p:cNvSpPr>
            <a:spLocks noGrp="1"/>
          </p:cNvSpPr>
          <p:nvPr>
            <p:ph type="sldNum" sz="quarter" idx="12"/>
          </p:nvPr>
        </p:nvSpPr>
        <p:spPr/>
        <p:txBody>
          <a:bodyPr/>
          <a:lstStyle>
            <a:lvl1pPr>
              <a:defRPr/>
            </a:lvl1pPr>
          </a:lstStyle>
          <a:p>
            <a:fld id="{22942252-4A21-4631-A3D7-208DDDEC7C17}" type="slidenum">
              <a:rPr lang="en-US"/>
              <a:pPr/>
              <a:t>‹#›</a:t>
            </a:fld>
            <a:endParaRPr lang="en-US" dirty="0"/>
          </a:p>
        </p:txBody>
      </p:sp>
    </p:spTree>
    <p:extLst>
      <p:ext uri="{BB962C8B-B14F-4D97-AF65-F5344CB8AC3E}">
        <p14:creationId xmlns:p14="http://schemas.microsoft.com/office/powerpoint/2010/main" val="11103805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dirty="0"/>
          </a:p>
        </p:txBody>
      </p:sp>
      <p:sp>
        <p:nvSpPr>
          <p:cNvPr id="3" name="Footer Placeholder 2"/>
          <p:cNvSpPr>
            <a:spLocks noGrp="1"/>
          </p:cNvSpPr>
          <p:nvPr>
            <p:ph type="ftr" sz="quarter" idx="11"/>
          </p:nvPr>
        </p:nvSpPr>
        <p:spPr/>
        <p:txBody>
          <a:bodyPr/>
          <a:lstStyle>
            <a:lvl1pPr>
              <a:defRPr/>
            </a:lvl1pPr>
          </a:lstStyle>
          <a:p>
            <a:endParaRPr lang="en-US" dirty="0"/>
          </a:p>
        </p:txBody>
      </p:sp>
      <p:sp>
        <p:nvSpPr>
          <p:cNvPr id="4" name="Slide Number Placeholder 3"/>
          <p:cNvSpPr>
            <a:spLocks noGrp="1"/>
          </p:cNvSpPr>
          <p:nvPr>
            <p:ph type="sldNum" sz="quarter" idx="12"/>
          </p:nvPr>
        </p:nvSpPr>
        <p:spPr/>
        <p:txBody>
          <a:bodyPr/>
          <a:lstStyle>
            <a:lvl1pPr>
              <a:defRPr/>
            </a:lvl1pPr>
          </a:lstStyle>
          <a:p>
            <a:fld id="{C9AFCFBB-598A-4730-9CBA-908DB7144FCC}" type="slidenum">
              <a:rPr lang="en-US"/>
              <a:pPr/>
              <a:t>‹#›</a:t>
            </a:fld>
            <a:endParaRPr lang="en-US" dirty="0"/>
          </a:p>
        </p:txBody>
      </p:sp>
    </p:spTree>
    <p:extLst>
      <p:ext uri="{BB962C8B-B14F-4D97-AF65-F5344CB8AC3E}">
        <p14:creationId xmlns:p14="http://schemas.microsoft.com/office/powerpoint/2010/main" val="7591274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9027" y="2038033"/>
            <a:ext cx="12033250" cy="8676640"/>
          </a:xfrm>
        </p:spPr>
        <p:txBody>
          <a:bodyPr anchor="b"/>
          <a:lstStyle>
            <a:lvl1pPr algn="l">
              <a:defRPr sz="2000" b="1"/>
            </a:lvl1pPr>
          </a:lstStyle>
          <a:p>
            <a:r>
              <a:rPr lang="en-GB" smtClean="0"/>
              <a:t>Click to edit Master title style</a:t>
            </a:r>
            <a:endParaRPr lang="en-US"/>
          </a:p>
        </p:txBody>
      </p:sp>
      <p:sp>
        <p:nvSpPr>
          <p:cNvPr id="3" name="Content Placeholder 2"/>
          <p:cNvSpPr>
            <a:spLocks noGrp="1"/>
          </p:cNvSpPr>
          <p:nvPr>
            <p:ph idx="1"/>
          </p:nvPr>
        </p:nvSpPr>
        <p:spPr>
          <a:xfrm>
            <a:off x="14299974" y="2038033"/>
            <a:ext cx="20447000" cy="437032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Text Placeholder 3"/>
          <p:cNvSpPr>
            <a:spLocks noGrp="1"/>
          </p:cNvSpPr>
          <p:nvPr>
            <p:ph type="body" sz="half" idx="2"/>
          </p:nvPr>
        </p:nvSpPr>
        <p:spPr>
          <a:xfrm>
            <a:off x="1829027" y="10714673"/>
            <a:ext cx="12033250" cy="350266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dirty="0"/>
          </a:p>
        </p:txBody>
      </p:sp>
      <p:sp>
        <p:nvSpPr>
          <p:cNvPr id="6" name="Footer Placeholder 5"/>
          <p:cNvSpPr>
            <a:spLocks noGrp="1"/>
          </p:cNvSpPr>
          <p:nvPr>
            <p:ph type="ftr" sz="quarter" idx="11"/>
          </p:nvPr>
        </p:nvSpPr>
        <p:spPr/>
        <p:txBody>
          <a:bodyPr/>
          <a:lstStyle>
            <a:lvl1pPr>
              <a:defRPr/>
            </a:lvl1pPr>
          </a:lstStyle>
          <a:p>
            <a:endParaRPr lang="en-US" dirty="0"/>
          </a:p>
        </p:txBody>
      </p:sp>
      <p:sp>
        <p:nvSpPr>
          <p:cNvPr id="7" name="Slide Number Placeholder 6"/>
          <p:cNvSpPr>
            <a:spLocks noGrp="1"/>
          </p:cNvSpPr>
          <p:nvPr>
            <p:ph type="sldNum" sz="quarter" idx="12"/>
          </p:nvPr>
        </p:nvSpPr>
        <p:spPr/>
        <p:txBody>
          <a:bodyPr/>
          <a:lstStyle>
            <a:lvl1pPr>
              <a:defRPr/>
            </a:lvl1pPr>
          </a:lstStyle>
          <a:p>
            <a:fld id="{D4657E9A-23B7-4516-94D3-88C02B0CF07E}" type="slidenum">
              <a:rPr lang="en-US"/>
              <a:pPr/>
              <a:t>‹#›</a:t>
            </a:fld>
            <a:endParaRPr lang="en-US" dirty="0"/>
          </a:p>
        </p:txBody>
      </p:sp>
    </p:spTree>
    <p:extLst>
      <p:ext uri="{BB962C8B-B14F-4D97-AF65-F5344CB8AC3E}">
        <p14:creationId xmlns:p14="http://schemas.microsoft.com/office/powerpoint/2010/main" val="23911936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168697" y="35844480"/>
            <a:ext cx="21946054" cy="4231640"/>
          </a:xfrm>
        </p:spPr>
        <p:txBody>
          <a:bodyPr anchor="b"/>
          <a:lstStyle>
            <a:lvl1pPr algn="l">
              <a:defRPr sz="2000" b="1"/>
            </a:lvl1pPr>
          </a:lstStyle>
          <a:p>
            <a:r>
              <a:rPr lang="en-GB" smtClean="0"/>
              <a:t>Click to edit Master title style</a:t>
            </a:r>
            <a:endParaRPr lang="en-US"/>
          </a:p>
        </p:txBody>
      </p:sp>
      <p:sp>
        <p:nvSpPr>
          <p:cNvPr id="3" name="Picture Placeholder 2"/>
          <p:cNvSpPr>
            <a:spLocks noGrp="1"/>
          </p:cNvSpPr>
          <p:nvPr>
            <p:ph type="pic" idx="1"/>
          </p:nvPr>
        </p:nvSpPr>
        <p:spPr>
          <a:xfrm>
            <a:off x="7168697" y="4576128"/>
            <a:ext cx="21946054" cy="3072384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dirty="0" smtClean="0"/>
              <a:t>Drag picture to placeholder or click icon to add</a:t>
            </a:r>
            <a:endParaRPr lang="en-US" dirty="0"/>
          </a:p>
        </p:txBody>
      </p:sp>
      <p:sp>
        <p:nvSpPr>
          <p:cNvPr id="4" name="Text Placeholder 3"/>
          <p:cNvSpPr>
            <a:spLocks noGrp="1"/>
          </p:cNvSpPr>
          <p:nvPr>
            <p:ph type="body" sz="half" idx="2"/>
          </p:nvPr>
        </p:nvSpPr>
        <p:spPr>
          <a:xfrm>
            <a:off x="7168697" y="40076120"/>
            <a:ext cx="21946054" cy="600964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dirty="0"/>
          </a:p>
        </p:txBody>
      </p:sp>
      <p:sp>
        <p:nvSpPr>
          <p:cNvPr id="6" name="Footer Placeholder 5"/>
          <p:cNvSpPr>
            <a:spLocks noGrp="1"/>
          </p:cNvSpPr>
          <p:nvPr>
            <p:ph type="ftr" sz="quarter" idx="11"/>
          </p:nvPr>
        </p:nvSpPr>
        <p:spPr/>
        <p:txBody>
          <a:bodyPr/>
          <a:lstStyle>
            <a:lvl1pPr>
              <a:defRPr/>
            </a:lvl1pPr>
          </a:lstStyle>
          <a:p>
            <a:endParaRPr lang="en-US" dirty="0"/>
          </a:p>
        </p:txBody>
      </p:sp>
      <p:sp>
        <p:nvSpPr>
          <p:cNvPr id="7" name="Slide Number Placeholder 6"/>
          <p:cNvSpPr>
            <a:spLocks noGrp="1"/>
          </p:cNvSpPr>
          <p:nvPr>
            <p:ph type="sldNum" sz="quarter" idx="12"/>
          </p:nvPr>
        </p:nvSpPr>
        <p:spPr/>
        <p:txBody>
          <a:bodyPr/>
          <a:lstStyle>
            <a:lvl1pPr>
              <a:defRPr/>
            </a:lvl1pPr>
          </a:lstStyle>
          <a:p>
            <a:fld id="{8928F014-7DFC-418B-9919-09D778EA7847}" type="slidenum">
              <a:rPr lang="en-US"/>
              <a:pPr/>
              <a:t>‹#›</a:t>
            </a:fld>
            <a:endParaRPr lang="en-US" dirty="0"/>
          </a:p>
        </p:txBody>
      </p:sp>
    </p:spTree>
    <p:extLst>
      <p:ext uri="{BB962C8B-B14F-4D97-AF65-F5344CB8AC3E}">
        <p14:creationId xmlns:p14="http://schemas.microsoft.com/office/powerpoint/2010/main" val="30721407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dirty="0"/>
          </a:p>
        </p:txBody>
      </p:sp>
      <p:sp>
        <p:nvSpPr>
          <p:cNvPr id="5" name="Footer Placeholder 4"/>
          <p:cNvSpPr>
            <a:spLocks noGrp="1"/>
          </p:cNvSpPr>
          <p:nvPr>
            <p:ph type="ftr" sz="quarter" idx="11"/>
          </p:nvPr>
        </p:nvSpPr>
        <p:spPr/>
        <p:txBody>
          <a:bodyPr/>
          <a:lstStyle>
            <a:lvl1pPr>
              <a:defRPr/>
            </a:lvl1pPr>
          </a:lstStyle>
          <a:p>
            <a:endParaRPr lang="en-US" dirty="0"/>
          </a:p>
        </p:txBody>
      </p:sp>
      <p:sp>
        <p:nvSpPr>
          <p:cNvPr id="6" name="Slide Number Placeholder 5"/>
          <p:cNvSpPr>
            <a:spLocks noGrp="1"/>
          </p:cNvSpPr>
          <p:nvPr>
            <p:ph type="sldNum" sz="quarter" idx="12"/>
          </p:nvPr>
        </p:nvSpPr>
        <p:spPr/>
        <p:txBody>
          <a:bodyPr/>
          <a:lstStyle>
            <a:lvl1pPr>
              <a:defRPr/>
            </a:lvl1pPr>
          </a:lstStyle>
          <a:p>
            <a:fld id="{61B589F5-D518-43B7-B956-3BF6DAD420C8}" type="slidenum">
              <a:rPr lang="en-US"/>
              <a:pPr/>
              <a:t>‹#›</a:t>
            </a:fld>
            <a:endParaRPr lang="en-US" dirty="0"/>
          </a:p>
        </p:txBody>
      </p:sp>
    </p:spTree>
    <p:extLst>
      <p:ext uri="{BB962C8B-B14F-4D97-AF65-F5344CB8AC3E}">
        <p14:creationId xmlns:p14="http://schemas.microsoft.com/office/powerpoint/2010/main" val="18454319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6518054" y="2051369"/>
            <a:ext cx="8228920" cy="43689905"/>
          </a:xfrm>
        </p:spPr>
        <p:txBody>
          <a:bodyPr vert="eaVert"/>
          <a:lstStyle/>
          <a:p>
            <a:r>
              <a:rPr lang="en-GB" smtClean="0"/>
              <a:t>Click to edit Master title style</a:t>
            </a:r>
            <a:endParaRPr lang="en-US"/>
          </a:p>
        </p:txBody>
      </p:sp>
      <p:sp>
        <p:nvSpPr>
          <p:cNvPr id="3" name="Vertical Text Placeholder 2"/>
          <p:cNvSpPr>
            <a:spLocks noGrp="1"/>
          </p:cNvSpPr>
          <p:nvPr>
            <p:ph type="body" orient="vert" idx="1"/>
          </p:nvPr>
        </p:nvSpPr>
        <p:spPr>
          <a:xfrm>
            <a:off x="1829028" y="2051369"/>
            <a:ext cx="24580169" cy="43689905"/>
          </a:xfrm>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dirty="0"/>
          </a:p>
        </p:txBody>
      </p:sp>
      <p:sp>
        <p:nvSpPr>
          <p:cNvPr id="5" name="Footer Placeholder 4"/>
          <p:cNvSpPr>
            <a:spLocks noGrp="1"/>
          </p:cNvSpPr>
          <p:nvPr>
            <p:ph type="ftr" sz="quarter" idx="11"/>
          </p:nvPr>
        </p:nvSpPr>
        <p:spPr/>
        <p:txBody>
          <a:bodyPr/>
          <a:lstStyle>
            <a:lvl1pPr>
              <a:defRPr/>
            </a:lvl1pPr>
          </a:lstStyle>
          <a:p>
            <a:endParaRPr lang="en-US" dirty="0"/>
          </a:p>
        </p:txBody>
      </p:sp>
      <p:sp>
        <p:nvSpPr>
          <p:cNvPr id="6" name="Slide Number Placeholder 5"/>
          <p:cNvSpPr>
            <a:spLocks noGrp="1"/>
          </p:cNvSpPr>
          <p:nvPr>
            <p:ph type="sldNum" sz="quarter" idx="12"/>
          </p:nvPr>
        </p:nvSpPr>
        <p:spPr/>
        <p:txBody>
          <a:bodyPr/>
          <a:lstStyle>
            <a:lvl1pPr>
              <a:defRPr/>
            </a:lvl1pPr>
          </a:lstStyle>
          <a:p>
            <a:fld id="{7D77BDF0-292A-494B-9D2E-6D647367B3A4}" type="slidenum">
              <a:rPr lang="en-US"/>
              <a:pPr/>
              <a:t>‹#›</a:t>
            </a:fld>
            <a:endParaRPr lang="en-US" dirty="0"/>
          </a:p>
        </p:txBody>
      </p:sp>
    </p:spTree>
    <p:extLst>
      <p:ext uri="{BB962C8B-B14F-4D97-AF65-F5344CB8AC3E}">
        <p14:creationId xmlns:p14="http://schemas.microsoft.com/office/powerpoint/2010/main" val="45149029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1829028" y="2051368"/>
            <a:ext cx="32917946" cy="8534400"/>
          </a:xfrm>
        </p:spPr>
        <p:txBody>
          <a:bodyPr/>
          <a:lstStyle/>
          <a:p>
            <a:r>
              <a:rPr lang="en-GB" smtClean="0"/>
              <a:t>Click to edit Master title style</a:t>
            </a:r>
            <a:endParaRPr lang="en-US"/>
          </a:p>
        </p:txBody>
      </p:sp>
      <p:sp>
        <p:nvSpPr>
          <p:cNvPr id="3" name="Text Placeholder 2"/>
          <p:cNvSpPr>
            <a:spLocks noGrp="1"/>
          </p:cNvSpPr>
          <p:nvPr>
            <p:ph type="body" sz="half" idx="1"/>
          </p:nvPr>
        </p:nvSpPr>
        <p:spPr>
          <a:xfrm>
            <a:off x="1829027" y="11948160"/>
            <a:ext cx="16404544" cy="33793113"/>
          </a:xfrm>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Content Placeholder 3"/>
          <p:cNvSpPr>
            <a:spLocks noGrp="1"/>
          </p:cNvSpPr>
          <p:nvPr>
            <p:ph sz="quarter" idx="2"/>
          </p:nvPr>
        </p:nvSpPr>
        <p:spPr>
          <a:xfrm>
            <a:off x="18342429" y="11948161"/>
            <a:ext cx="16404545" cy="16788765"/>
          </a:xfrm>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Content Placeholder 4"/>
          <p:cNvSpPr>
            <a:spLocks noGrp="1"/>
          </p:cNvSpPr>
          <p:nvPr>
            <p:ph sz="quarter" idx="3"/>
          </p:nvPr>
        </p:nvSpPr>
        <p:spPr>
          <a:xfrm>
            <a:off x="18342429" y="28950286"/>
            <a:ext cx="16404545" cy="16790988"/>
          </a:xfrm>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6" name="Date Placeholder 5"/>
          <p:cNvSpPr>
            <a:spLocks noGrp="1"/>
          </p:cNvSpPr>
          <p:nvPr>
            <p:ph type="dt" sz="half" idx="10"/>
          </p:nvPr>
        </p:nvSpPr>
        <p:spPr>
          <a:xfrm>
            <a:off x="1829028" y="46630273"/>
            <a:ext cx="8533946" cy="3556000"/>
          </a:xfrm>
        </p:spPr>
        <p:txBody>
          <a:bodyPr/>
          <a:lstStyle>
            <a:lvl1pPr>
              <a:defRPr/>
            </a:lvl1pPr>
          </a:lstStyle>
          <a:p>
            <a:endParaRPr lang="en-US" dirty="0"/>
          </a:p>
        </p:txBody>
      </p:sp>
      <p:sp>
        <p:nvSpPr>
          <p:cNvPr id="7" name="Footer Placeholder 6"/>
          <p:cNvSpPr>
            <a:spLocks noGrp="1"/>
          </p:cNvSpPr>
          <p:nvPr>
            <p:ph type="ftr" sz="quarter" idx="11"/>
          </p:nvPr>
        </p:nvSpPr>
        <p:spPr>
          <a:xfrm>
            <a:off x="12497028" y="46630273"/>
            <a:ext cx="11581946" cy="3556000"/>
          </a:xfrm>
        </p:spPr>
        <p:txBody>
          <a:bodyPr/>
          <a:lstStyle>
            <a:lvl1pPr>
              <a:defRPr/>
            </a:lvl1pPr>
          </a:lstStyle>
          <a:p>
            <a:endParaRPr lang="en-US" dirty="0"/>
          </a:p>
        </p:txBody>
      </p:sp>
      <p:sp>
        <p:nvSpPr>
          <p:cNvPr id="8" name="Slide Number Placeholder 7"/>
          <p:cNvSpPr>
            <a:spLocks noGrp="1"/>
          </p:cNvSpPr>
          <p:nvPr>
            <p:ph type="sldNum" sz="quarter" idx="12"/>
          </p:nvPr>
        </p:nvSpPr>
        <p:spPr>
          <a:xfrm>
            <a:off x="26213028" y="46630273"/>
            <a:ext cx="8533946" cy="3556000"/>
          </a:xfrm>
        </p:spPr>
        <p:txBody>
          <a:bodyPr/>
          <a:lstStyle>
            <a:lvl1pPr>
              <a:defRPr/>
            </a:lvl1pPr>
          </a:lstStyle>
          <a:p>
            <a:fld id="{399F81F1-3B06-4A4B-9BD7-73B44DED6B47}" type="slidenum">
              <a:rPr lang="en-US"/>
              <a:pPr/>
              <a:t>‹#›</a:t>
            </a:fld>
            <a:endParaRPr lang="en-US" dirty="0"/>
          </a:p>
        </p:txBody>
      </p:sp>
    </p:spTree>
    <p:extLst>
      <p:ext uri="{BB962C8B-B14F-4D97-AF65-F5344CB8AC3E}">
        <p14:creationId xmlns:p14="http://schemas.microsoft.com/office/powerpoint/2010/main" val="1658313984"/>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4" Type="http://schemas.openxmlformats.org/officeDocument/2006/relationships/image" Target="../media/image1.jpeg"/><Relationship Id="rId15" Type="http://schemas.openxmlformats.org/officeDocument/2006/relationships/image" Target="../media/image2.jpeg"/><Relationship Id="rId16" Type="http://schemas.openxmlformats.org/officeDocument/2006/relationships/image" Target="../media/image3.jpe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FFFFCC"/>
        </a:solidFill>
        <a:effectLst/>
      </p:bgPr>
    </p:bg>
    <p:spTree>
      <p:nvGrpSpPr>
        <p:cNvPr id="1" name=""/>
        <p:cNvGrpSpPr/>
        <p:nvPr/>
      </p:nvGrpSpPr>
      <p:grpSpPr>
        <a:xfrm>
          <a:off x="0" y="0"/>
          <a:ext cx="0" cy="0"/>
          <a:chOff x="0" y="0"/>
          <a:chExt cx="0" cy="0"/>
        </a:xfrm>
      </p:grpSpPr>
      <p:sp>
        <p:nvSpPr>
          <p:cNvPr id="83981" name="Rectangle 13"/>
          <p:cNvSpPr>
            <a:spLocks noChangeAspect="1" noChangeArrowheads="1"/>
          </p:cNvSpPr>
          <p:nvPr/>
        </p:nvSpPr>
        <p:spPr bwMode="auto">
          <a:xfrm>
            <a:off x="0" y="9365616"/>
            <a:ext cx="9153071" cy="41840785"/>
          </a:xfrm>
          <a:prstGeom prst="rect">
            <a:avLst/>
          </a:prstGeom>
          <a:solidFill>
            <a:schemeClr val="accent5">
              <a:lumMod val="90000"/>
              <a:alpha val="50000"/>
            </a:schemeClr>
          </a:solidFill>
          <a:ln>
            <a:noFill/>
          </a:ln>
          <a:effectLst/>
          <a:extLst/>
        </p:spPr>
        <p:txBody>
          <a:bodyPr wrap="none" lIns="274430" tIns="138248" rIns="274430" bIns="138248" anchor="ctr"/>
          <a:lstStyle/>
          <a:p>
            <a:pPr marL="1027113" indent="-1027113" algn="ctr" defTabSz="6288088"/>
            <a:endParaRPr lang="en-US" dirty="0"/>
          </a:p>
        </p:txBody>
      </p:sp>
      <p:pic>
        <p:nvPicPr>
          <p:cNvPr id="83982" name="Picture 14" descr="MPj03905180000[1]"/>
          <p:cNvPicPr>
            <a:picLocks noChangeAspect="1" noChangeArrowheads="1"/>
          </p:cNvPicPr>
          <p:nvPr/>
        </p:nvPicPr>
        <p:blipFill>
          <a:blip r:embed="rId14">
            <a:extLst>
              <a:ext uri="{28A0092B-C50C-407E-A947-70E740481C1C}">
                <a14:useLocalDpi xmlns:a14="http://schemas.microsoft.com/office/drawing/2010/main" val="0"/>
              </a:ext>
            </a:extLst>
          </a:blip>
          <a:srcRect t="14999" b="72250"/>
          <a:stretch>
            <a:fillRect/>
          </a:stretch>
        </p:blipFill>
        <p:spPr bwMode="auto">
          <a:xfrm>
            <a:off x="21402903" y="0"/>
            <a:ext cx="7661955" cy="192024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pic>
      <p:pic>
        <p:nvPicPr>
          <p:cNvPr id="83983" name="Picture 15" descr="MPj03211020000[1]"/>
          <p:cNvPicPr>
            <a:picLocks noChangeAspect="1" noChangeArrowheads="1"/>
          </p:cNvPicPr>
          <p:nvPr/>
        </p:nvPicPr>
        <p:blipFill>
          <a:blip r:embed="rId15">
            <a:extLst>
              <a:ext uri="{28A0092B-C50C-407E-A947-70E740481C1C}">
                <a14:useLocalDpi xmlns:a14="http://schemas.microsoft.com/office/drawing/2010/main" val="0"/>
              </a:ext>
            </a:extLst>
          </a:blip>
          <a:srcRect t="56000" b="34750"/>
          <a:stretch>
            <a:fillRect/>
          </a:stretch>
        </p:blipFill>
        <p:spPr bwMode="auto">
          <a:xfrm>
            <a:off x="29026304" y="0"/>
            <a:ext cx="7549696" cy="192024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pic>
      <p:pic>
        <p:nvPicPr>
          <p:cNvPr id="83984" name="Picture 16" descr="MPj03905200000[1]"/>
          <p:cNvPicPr>
            <a:picLocks noChangeAspect="1" noChangeArrowheads="1"/>
          </p:cNvPicPr>
          <p:nvPr/>
        </p:nvPicPr>
        <p:blipFill>
          <a:blip r:embed="rId16">
            <a:extLst>
              <a:ext uri="{28A0092B-C50C-407E-A947-70E740481C1C}">
                <a14:useLocalDpi xmlns:a14="http://schemas.microsoft.com/office/drawing/2010/main" val="0"/>
              </a:ext>
            </a:extLst>
          </a:blip>
          <a:srcRect t="62750" b="22501"/>
          <a:stretch>
            <a:fillRect/>
          </a:stretch>
        </p:blipFill>
        <p:spPr bwMode="auto">
          <a:xfrm>
            <a:off x="14750143" y="0"/>
            <a:ext cx="6673170" cy="192024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pic>
      <p:sp>
        <p:nvSpPr>
          <p:cNvPr id="83985" name="Line 17"/>
          <p:cNvSpPr>
            <a:spLocks noChangeShapeType="1"/>
          </p:cNvSpPr>
          <p:nvPr/>
        </p:nvSpPr>
        <p:spPr bwMode="auto">
          <a:xfrm>
            <a:off x="0" y="9365615"/>
            <a:ext cx="36576000"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274430" tIns="138248" rIns="274430" bIns="138248"/>
          <a:lstStyle/>
          <a:p>
            <a:endParaRPr lang="en-US" dirty="0"/>
          </a:p>
        </p:txBody>
      </p:sp>
      <p:sp>
        <p:nvSpPr>
          <p:cNvPr id="83986" name="Line 18"/>
          <p:cNvSpPr>
            <a:spLocks noChangeShapeType="1"/>
          </p:cNvSpPr>
          <p:nvPr/>
        </p:nvSpPr>
        <p:spPr bwMode="auto">
          <a:xfrm>
            <a:off x="0" y="10010140"/>
            <a:ext cx="36576000"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274430" tIns="138248" rIns="274430" bIns="138248"/>
          <a:lstStyle/>
          <a:p>
            <a:endParaRPr lang="en-US" dirty="0"/>
          </a:p>
        </p:txBody>
      </p:sp>
      <p:sp>
        <p:nvSpPr>
          <p:cNvPr id="83987" name="Line 19"/>
          <p:cNvSpPr>
            <a:spLocks noChangeShapeType="1"/>
          </p:cNvSpPr>
          <p:nvPr/>
        </p:nvSpPr>
        <p:spPr bwMode="auto">
          <a:xfrm>
            <a:off x="9162143" y="50121820"/>
            <a:ext cx="27422929"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274430" tIns="138248" rIns="274430" bIns="138248"/>
          <a:lstStyle/>
          <a:p>
            <a:endParaRPr lang="en-US" dirty="0"/>
          </a:p>
        </p:txBody>
      </p:sp>
      <p:sp>
        <p:nvSpPr>
          <p:cNvPr id="83988" name="Line 20"/>
          <p:cNvSpPr>
            <a:spLocks noChangeShapeType="1"/>
          </p:cNvSpPr>
          <p:nvPr/>
        </p:nvSpPr>
        <p:spPr bwMode="auto">
          <a:xfrm>
            <a:off x="9153071" y="9365616"/>
            <a:ext cx="0" cy="41840785"/>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274430" tIns="138248" rIns="274430" bIns="138248"/>
          <a:lstStyle/>
          <a:p>
            <a:endParaRPr lang="en-US" dirty="0"/>
          </a:p>
        </p:txBody>
      </p:sp>
      <p:sp>
        <p:nvSpPr>
          <p:cNvPr id="83989" name="Line 21"/>
          <p:cNvSpPr>
            <a:spLocks noChangeShapeType="1"/>
          </p:cNvSpPr>
          <p:nvPr/>
        </p:nvSpPr>
        <p:spPr bwMode="auto">
          <a:xfrm>
            <a:off x="758599" y="9410066"/>
            <a:ext cx="0" cy="41894125"/>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274430" tIns="138248" rIns="274430" bIns="138248"/>
          <a:lstStyle/>
          <a:p>
            <a:endParaRPr lang="en-US" dirty="0"/>
          </a:p>
        </p:txBody>
      </p:sp>
      <p:sp>
        <p:nvSpPr>
          <p:cNvPr id="83990" name="Line 22"/>
          <p:cNvSpPr>
            <a:spLocks noChangeShapeType="1"/>
          </p:cNvSpPr>
          <p:nvPr/>
        </p:nvSpPr>
        <p:spPr bwMode="auto">
          <a:xfrm>
            <a:off x="9674679" y="0"/>
            <a:ext cx="0" cy="5120640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274430" tIns="138248" rIns="274430" bIns="138248"/>
          <a:lstStyle/>
          <a:p>
            <a:endParaRPr lang="en-US" dirty="0"/>
          </a:p>
        </p:txBody>
      </p:sp>
      <p:sp>
        <p:nvSpPr>
          <p:cNvPr id="83991" name="Line 23"/>
          <p:cNvSpPr>
            <a:spLocks noChangeShapeType="1"/>
          </p:cNvSpPr>
          <p:nvPr/>
        </p:nvSpPr>
        <p:spPr bwMode="auto">
          <a:xfrm>
            <a:off x="18535196" y="10010140"/>
            <a:ext cx="0" cy="4119626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274430" tIns="138248" rIns="274430" bIns="138248"/>
          <a:lstStyle/>
          <a:p>
            <a:endParaRPr lang="en-US" dirty="0"/>
          </a:p>
        </p:txBody>
      </p:sp>
      <p:sp>
        <p:nvSpPr>
          <p:cNvPr id="83992" name="Line 24"/>
          <p:cNvSpPr>
            <a:spLocks noChangeShapeType="1"/>
          </p:cNvSpPr>
          <p:nvPr/>
        </p:nvSpPr>
        <p:spPr bwMode="auto">
          <a:xfrm>
            <a:off x="27422929" y="10010140"/>
            <a:ext cx="0" cy="4119626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274430" tIns="138248" rIns="274430" bIns="138248"/>
          <a:lstStyle/>
          <a:p>
            <a:endParaRPr lang="en-US" dirty="0"/>
          </a:p>
        </p:txBody>
      </p:sp>
      <p:sp>
        <p:nvSpPr>
          <p:cNvPr id="83993" name="Line 25"/>
          <p:cNvSpPr>
            <a:spLocks noChangeShapeType="1"/>
          </p:cNvSpPr>
          <p:nvPr/>
        </p:nvSpPr>
        <p:spPr bwMode="auto">
          <a:xfrm>
            <a:off x="35734625" y="10010140"/>
            <a:ext cx="0" cy="4119626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274430" tIns="138248" rIns="274430" bIns="138248"/>
          <a:lstStyle/>
          <a:p>
            <a:endParaRPr lang="en-US" dirty="0"/>
          </a:p>
        </p:txBody>
      </p:sp>
      <p:sp>
        <p:nvSpPr>
          <p:cNvPr id="83994" name="Rectangle 26"/>
          <p:cNvSpPr>
            <a:spLocks noChangeAspect="1" noChangeArrowheads="1"/>
          </p:cNvSpPr>
          <p:nvPr/>
        </p:nvSpPr>
        <p:spPr bwMode="auto">
          <a:xfrm>
            <a:off x="0" y="11113"/>
            <a:ext cx="14859000" cy="1909127"/>
          </a:xfrm>
          <a:prstGeom prst="rect">
            <a:avLst/>
          </a:prstGeom>
          <a:solidFill>
            <a:schemeClr val="accent1">
              <a:lumMod val="50000"/>
            </a:schemeClr>
          </a:solidFill>
          <a:ln>
            <a:noFill/>
          </a:ln>
          <a:effectLst/>
          <a:extLst/>
        </p:spPr>
        <p:txBody>
          <a:bodyPr wrap="none" lIns="274430" tIns="138248" rIns="274430" bIns="138248" anchor="ctr"/>
          <a:lstStyle/>
          <a:p>
            <a:endParaRPr lang="en-US" dirty="0"/>
          </a:p>
        </p:txBody>
      </p:sp>
      <p:sp>
        <p:nvSpPr>
          <p:cNvPr id="83970" name="Rectangle 2"/>
          <p:cNvSpPr>
            <a:spLocks noGrp="1" noChangeArrowheads="1"/>
          </p:cNvSpPr>
          <p:nvPr>
            <p:ph type="title"/>
          </p:nvPr>
        </p:nvSpPr>
        <p:spPr bwMode="auto">
          <a:xfrm>
            <a:off x="1829028" y="2051368"/>
            <a:ext cx="32917946" cy="853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392" tIns="45696" rIns="91392" bIns="45696" numCol="1" anchor="ctr" anchorCtr="0" compatLnSpc="1">
            <a:prstTxWarp prst="textNoShape">
              <a:avLst/>
            </a:prstTxWarp>
          </a:bodyPr>
          <a:lstStyle/>
          <a:p>
            <a:pPr lvl="0"/>
            <a:r>
              <a:rPr lang="en-GB" smtClean="0"/>
              <a:t>Click to edit Master title style</a:t>
            </a:r>
            <a:endParaRPr lang="en-US" dirty="0" smtClean="0"/>
          </a:p>
        </p:txBody>
      </p:sp>
      <p:sp>
        <p:nvSpPr>
          <p:cNvPr id="83971" name="Rectangle 3"/>
          <p:cNvSpPr>
            <a:spLocks noGrp="1" noChangeArrowheads="1"/>
          </p:cNvSpPr>
          <p:nvPr>
            <p:ph type="body" idx="1"/>
          </p:nvPr>
        </p:nvSpPr>
        <p:spPr bwMode="auto">
          <a:xfrm>
            <a:off x="1829028" y="11948160"/>
            <a:ext cx="32917946" cy="33793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392" tIns="45696" rIns="91392" bIns="45696" numCol="1" anchor="t" anchorCtr="0" compatLnSpc="1">
            <a:prstTxWarp prst="textNoShape">
              <a:avLst/>
            </a:prstTxWarp>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dirty="0" smtClean="0"/>
          </a:p>
        </p:txBody>
      </p:sp>
      <p:sp>
        <p:nvSpPr>
          <p:cNvPr id="83972" name="Rectangle 4"/>
          <p:cNvSpPr>
            <a:spLocks noGrp="1" noChangeArrowheads="1"/>
          </p:cNvSpPr>
          <p:nvPr>
            <p:ph type="dt" sz="half" idx="2"/>
          </p:nvPr>
        </p:nvSpPr>
        <p:spPr bwMode="auto">
          <a:xfrm>
            <a:off x="1829028" y="46630273"/>
            <a:ext cx="8533946" cy="355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392" tIns="45696" rIns="91392" bIns="45696" numCol="1" anchor="t" anchorCtr="0" compatLnSpc="1">
            <a:prstTxWarp prst="textNoShape">
              <a:avLst/>
            </a:prstTxWarp>
          </a:bodyPr>
          <a:lstStyle>
            <a:lvl1pPr>
              <a:spcBef>
                <a:spcPct val="0"/>
              </a:spcBef>
              <a:buFontTx/>
              <a:buNone/>
              <a:defRPr sz="1600">
                <a:latin typeface="+mn-lt"/>
              </a:defRPr>
            </a:lvl1pPr>
          </a:lstStyle>
          <a:p>
            <a:endParaRPr lang="en-US" dirty="0"/>
          </a:p>
        </p:txBody>
      </p:sp>
      <p:sp>
        <p:nvSpPr>
          <p:cNvPr id="83973" name="Rectangle 5"/>
          <p:cNvSpPr>
            <a:spLocks noGrp="1" noChangeArrowheads="1"/>
          </p:cNvSpPr>
          <p:nvPr>
            <p:ph type="ftr" sz="quarter" idx="3"/>
          </p:nvPr>
        </p:nvSpPr>
        <p:spPr bwMode="auto">
          <a:xfrm>
            <a:off x="12497028" y="46630273"/>
            <a:ext cx="11581946" cy="355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392" tIns="45696" rIns="91392" bIns="45696" numCol="1" anchor="t" anchorCtr="0" compatLnSpc="1">
            <a:prstTxWarp prst="textNoShape">
              <a:avLst/>
            </a:prstTxWarp>
          </a:bodyPr>
          <a:lstStyle>
            <a:lvl1pPr algn="ctr">
              <a:spcBef>
                <a:spcPct val="0"/>
              </a:spcBef>
              <a:buFontTx/>
              <a:buNone/>
              <a:defRPr sz="1600">
                <a:latin typeface="+mn-lt"/>
              </a:defRPr>
            </a:lvl1pPr>
          </a:lstStyle>
          <a:p>
            <a:endParaRPr lang="en-US" dirty="0"/>
          </a:p>
        </p:txBody>
      </p:sp>
      <p:sp>
        <p:nvSpPr>
          <p:cNvPr id="83974" name="Rectangle 6"/>
          <p:cNvSpPr>
            <a:spLocks noGrp="1" noChangeArrowheads="1"/>
          </p:cNvSpPr>
          <p:nvPr>
            <p:ph type="sldNum" sz="quarter" idx="4"/>
          </p:nvPr>
        </p:nvSpPr>
        <p:spPr bwMode="auto">
          <a:xfrm>
            <a:off x="26213028" y="46630273"/>
            <a:ext cx="8533946" cy="355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392" tIns="45696" rIns="91392" bIns="45696" numCol="1" anchor="t" anchorCtr="0" compatLnSpc="1">
            <a:prstTxWarp prst="textNoShape">
              <a:avLst/>
            </a:prstTxWarp>
          </a:bodyPr>
          <a:lstStyle>
            <a:lvl1pPr algn="r">
              <a:spcBef>
                <a:spcPct val="0"/>
              </a:spcBef>
              <a:buFontTx/>
              <a:buNone/>
              <a:defRPr sz="1600">
                <a:latin typeface="+mn-lt"/>
              </a:defRPr>
            </a:lvl1pPr>
          </a:lstStyle>
          <a:p>
            <a:fld id="{1E2B1309-A9D8-4C66-99C6-860A28674D7E}"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 id="2147483661" r:id="rId12"/>
  </p:sldLayoutIdLst>
  <p:txStyles>
    <p:titleStyle>
      <a:lvl1pPr algn="ctr" rtl="0" eaLnBrk="1" fontAlgn="base" hangingPunct="1">
        <a:spcBef>
          <a:spcPct val="0"/>
        </a:spcBef>
        <a:spcAft>
          <a:spcPct val="0"/>
        </a:spcAft>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charset="0"/>
        </a:defRPr>
      </a:lvl2pPr>
      <a:lvl3pPr algn="ctr" rtl="0" eaLnBrk="1" fontAlgn="base" hangingPunct="1">
        <a:spcBef>
          <a:spcPct val="0"/>
        </a:spcBef>
        <a:spcAft>
          <a:spcPct val="0"/>
        </a:spcAft>
        <a:defRPr sz="4400">
          <a:solidFill>
            <a:schemeClr val="tx2"/>
          </a:solidFill>
          <a:latin typeface="Arial" charset="0"/>
        </a:defRPr>
      </a:lvl3pPr>
      <a:lvl4pPr algn="ctr" rtl="0" eaLnBrk="1" fontAlgn="base" hangingPunct="1">
        <a:spcBef>
          <a:spcPct val="0"/>
        </a:spcBef>
        <a:spcAft>
          <a:spcPct val="0"/>
        </a:spcAft>
        <a:defRPr sz="4400">
          <a:solidFill>
            <a:schemeClr val="tx2"/>
          </a:solidFill>
          <a:latin typeface="Arial" charset="0"/>
        </a:defRPr>
      </a:lvl4pPr>
      <a:lvl5pPr algn="ctr" rtl="0" eaLnBrk="1" fontAlgn="base" hangingPunct="1">
        <a:spcBef>
          <a:spcPct val="0"/>
        </a:spcBef>
        <a:spcAft>
          <a:spcPct val="0"/>
        </a:spcAft>
        <a:defRPr sz="4400">
          <a:solidFill>
            <a:schemeClr val="tx2"/>
          </a:solidFill>
          <a:latin typeface="Arial" charset="0"/>
        </a:defRPr>
      </a:lvl5pPr>
      <a:lvl6pPr marL="457200" algn="ctr" rtl="0" eaLnBrk="1" fontAlgn="base" hangingPunct="1">
        <a:spcBef>
          <a:spcPct val="0"/>
        </a:spcBef>
        <a:spcAft>
          <a:spcPct val="0"/>
        </a:spcAft>
        <a:defRPr sz="4400">
          <a:solidFill>
            <a:schemeClr val="tx2"/>
          </a:solidFill>
          <a:latin typeface="Arial" charset="0"/>
        </a:defRPr>
      </a:lvl6pPr>
      <a:lvl7pPr marL="914400" algn="ctr" rtl="0" eaLnBrk="1" fontAlgn="base" hangingPunct="1">
        <a:spcBef>
          <a:spcPct val="0"/>
        </a:spcBef>
        <a:spcAft>
          <a:spcPct val="0"/>
        </a:spcAft>
        <a:defRPr sz="4400">
          <a:solidFill>
            <a:schemeClr val="tx2"/>
          </a:solidFill>
          <a:latin typeface="Arial" charset="0"/>
        </a:defRPr>
      </a:lvl7pPr>
      <a:lvl8pPr marL="1371600" algn="ctr" rtl="0" eaLnBrk="1" fontAlgn="base" hangingPunct="1">
        <a:spcBef>
          <a:spcPct val="0"/>
        </a:spcBef>
        <a:spcAft>
          <a:spcPct val="0"/>
        </a:spcAft>
        <a:defRPr sz="4400">
          <a:solidFill>
            <a:schemeClr val="tx2"/>
          </a:solidFill>
          <a:latin typeface="Arial" charset="0"/>
        </a:defRPr>
      </a:lvl8pPr>
      <a:lvl9pPr marL="1828800" algn="ctr" rtl="0" eaLnBrk="1" fontAlgn="base" hangingPunct="1">
        <a:spcBef>
          <a:spcPct val="0"/>
        </a:spcBef>
        <a:spcAft>
          <a:spcPct val="0"/>
        </a:spcAft>
        <a:defRPr sz="4400">
          <a:solidFill>
            <a:schemeClr val="tx2"/>
          </a:solidFill>
          <a:latin typeface="Arial" charset="0"/>
        </a:defRPr>
      </a:lvl9pPr>
    </p:titleStyle>
    <p:bodyStyle>
      <a:lvl1pPr marL="339725" indent="-339725" algn="l" rtl="0" eaLnBrk="1" fontAlgn="base" hangingPunct="1">
        <a:spcBef>
          <a:spcPct val="20000"/>
        </a:spcBef>
        <a:spcAft>
          <a:spcPct val="0"/>
        </a:spcAft>
        <a:buChar char="•"/>
        <a:defRPr sz="3300">
          <a:solidFill>
            <a:schemeClr val="tx1"/>
          </a:solidFill>
          <a:latin typeface="+mn-lt"/>
          <a:ea typeface="+mn-ea"/>
          <a:cs typeface="+mn-cs"/>
        </a:defRPr>
      </a:lvl1pPr>
      <a:lvl2pPr marL="739775" indent="-287338" algn="l" rtl="0" eaLnBrk="1" fontAlgn="base" hangingPunct="1">
        <a:spcBef>
          <a:spcPct val="20000"/>
        </a:spcBef>
        <a:spcAft>
          <a:spcPct val="0"/>
        </a:spcAft>
        <a:buChar char="–"/>
        <a:defRPr sz="2700">
          <a:solidFill>
            <a:schemeClr val="tx1"/>
          </a:solidFill>
          <a:latin typeface="+mn-lt"/>
        </a:defRPr>
      </a:lvl2pPr>
      <a:lvl3pPr marL="1141413" indent="-227013" algn="l" rtl="0" eaLnBrk="1" fontAlgn="base" hangingPunct="1">
        <a:spcBef>
          <a:spcPct val="20000"/>
        </a:spcBef>
        <a:spcAft>
          <a:spcPct val="0"/>
        </a:spcAft>
        <a:buChar char="•"/>
        <a:defRPr sz="2200">
          <a:solidFill>
            <a:schemeClr val="tx1"/>
          </a:solidFill>
          <a:latin typeface="+mn-lt"/>
        </a:defRPr>
      </a:lvl3pPr>
      <a:lvl4pPr marL="1601788" indent="-234950" algn="l" rtl="0" eaLnBrk="1" fontAlgn="base" hangingPunct="1">
        <a:spcBef>
          <a:spcPct val="20000"/>
        </a:spcBef>
        <a:spcAft>
          <a:spcPct val="0"/>
        </a:spcAft>
        <a:buChar char="–"/>
        <a:defRPr sz="2200">
          <a:solidFill>
            <a:schemeClr val="tx1"/>
          </a:solidFill>
          <a:latin typeface="+mn-lt"/>
        </a:defRPr>
      </a:lvl4pPr>
      <a:lvl5pPr marL="2055813" indent="-227013" algn="l" rtl="0" eaLnBrk="1" fontAlgn="base" hangingPunct="1">
        <a:spcBef>
          <a:spcPct val="20000"/>
        </a:spcBef>
        <a:spcAft>
          <a:spcPct val="0"/>
        </a:spcAft>
        <a:buChar char="»"/>
        <a:defRPr sz="2200">
          <a:solidFill>
            <a:schemeClr val="tx1"/>
          </a:solidFill>
          <a:latin typeface="+mn-lt"/>
        </a:defRPr>
      </a:lvl5pPr>
      <a:lvl6pPr marL="2513013" indent="-227013" algn="l" rtl="0" eaLnBrk="1" fontAlgn="base" hangingPunct="1">
        <a:spcBef>
          <a:spcPct val="20000"/>
        </a:spcBef>
        <a:spcAft>
          <a:spcPct val="0"/>
        </a:spcAft>
        <a:buChar char="»"/>
        <a:defRPr sz="2200">
          <a:solidFill>
            <a:schemeClr val="tx1"/>
          </a:solidFill>
          <a:latin typeface="+mn-lt"/>
        </a:defRPr>
      </a:lvl6pPr>
      <a:lvl7pPr marL="2970213" indent="-227013" algn="l" rtl="0" eaLnBrk="1" fontAlgn="base" hangingPunct="1">
        <a:spcBef>
          <a:spcPct val="20000"/>
        </a:spcBef>
        <a:spcAft>
          <a:spcPct val="0"/>
        </a:spcAft>
        <a:buChar char="»"/>
        <a:defRPr sz="2200">
          <a:solidFill>
            <a:schemeClr val="tx1"/>
          </a:solidFill>
          <a:latin typeface="+mn-lt"/>
        </a:defRPr>
      </a:lvl7pPr>
      <a:lvl8pPr marL="3427413" indent="-227013" algn="l" rtl="0" eaLnBrk="1" fontAlgn="base" hangingPunct="1">
        <a:spcBef>
          <a:spcPct val="20000"/>
        </a:spcBef>
        <a:spcAft>
          <a:spcPct val="0"/>
        </a:spcAft>
        <a:buChar char="»"/>
        <a:defRPr sz="2200">
          <a:solidFill>
            <a:schemeClr val="tx1"/>
          </a:solidFill>
          <a:latin typeface="+mn-lt"/>
        </a:defRPr>
      </a:lvl8pPr>
      <a:lvl9pPr marL="3884613" indent="-227013" algn="l" rtl="0" eaLnBrk="1" fontAlgn="base" hangingPunct="1">
        <a:spcBef>
          <a:spcPct val="20000"/>
        </a:spcBef>
        <a:spcAft>
          <a:spcPct val="0"/>
        </a:spcAft>
        <a:buChar char="»"/>
        <a:defRPr sz="22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1" Type="http://schemas.openxmlformats.org/officeDocument/2006/relationships/image" Target="../media/image8.png"/><Relationship Id="rId12" Type="http://schemas.openxmlformats.org/officeDocument/2006/relationships/image" Target="../media/image9.png"/><Relationship Id="rId13" Type="http://schemas.openxmlformats.org/officeDocument/2006/relationships/image" Target="../media/image10.png"/><Relationship Id="rId14" Type="http://schemas.openxmlformats.org/officeDocument/2006/relationships/image" Target="../media/image11.png"/><Relationship Id="rId15" Type="http://schemas.openxmlformats.org/officeDocument/2006/relationships/image" Target="../media/image12.png"/><Relationship Id="rId1" Type="http://schemas.openxmlformats.org/officeDocument/2006/relationships/slideLayout" Target="../slideLayouts/slideLayout12.xml"/><Relationship Id="rId2" Type="http://schemas.openxmlformats.org/officeDocument/2006/relationships/image" Target="../media/image4.png"/><Relationship Id="rId3" Type="http://schemas.openxmlformats.org/officeDocument/2006/relationships/image" Target="../media/image5.png"/><Relationship Id="rId4" Type="http://schemas.openxmlformats.org/officeDocument/2006/relationships/image" Target="../media/image6.jpeg"/><Relationship Id="rId5" Type="http://schemas.openxmlformats.org/officeDocument/2006/relationships/image" Target="../media/image7.emf"/><Relationship Id="rId6" Type="http://schemas.openxmlformats.org/officeDocument/2006/relationships/diagramData" Target="../diagrams/data1.xml"/><Relationship Id="rId7" Type="http://schemas.openxmlformats.org/officeDocument/2006/relationships/diagramLayout" Target="../diagrams/layout1.xml"/><Relationship Id="rId8" Type="http://schemas.openxmlformats.org/officeDocument/2006/relationships/diagramQuickStyle" Target="../diagrams/quickStyle1.xml"/><Relationship Id="rId9" Type="http://schemas.openxmlformats.org/officeDocument/2006/relationships/diagramColors" Target="../diagrams/colors1.xml"/><Relationship Id="rId10" Type="http://schemas.microsoft.com/office/2007/relationships/diagramDrawing" Target="../diagrams/drawing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FCC"/>
        </a:solidFill>
        <a:effectLst/>
      </p:bgPr>
    </p:bg>
    <p:spTree>
      <p:nvGrpSpPr>
        <p:cNvPr id="1" name=""/>
        <p:cNvGrpSpPr/>
        <p:nvPr/>
      </p:nvGrpSpPr>
      <p:grpSpPr>
        <a:xfrm>
          <a:off x="0" y="0"/>
          <a:ext cx="0" cy="0"/>
          <a:chOff x="0" y="0"/>
          <a:chExt cx="0" cy="0"/>
        </a:xfrm>
      </p:grpSpPr>
      <p:sp>
        <p:nvSpPr>
          <p:cNvPr id="1026" name="Rectangle 3"/>
          <p:cNvSpPr>
            <a:spLocks noGrp="1" noChangeArrowheads="1"/>
          </p:cNvSpPr>
          <p:nvPr>
            <p:ph type="body" sz="half" idx="1"/>
          </p:nvPr>
        </p:nvSpPr>
        <p:spPr>
          <a:xfrm>
            <a:off x="914400" y="10210800"/>
            <a:ext cx="8001000" cy="24384000"/>
          </a:xfrm>
          <a:gradFill flip="none" rotWithShape="1">
            <a:gsLst>
              <a:gs pos="0">
                <a:schemeClr val="accent3"/>
              </a:gs>
              <a:gs pos="100000">
                <a:srgbClr val="FFFFFF"/>
              </a:gs>
            </a:gsLst>
            <a:lin ang="5400000" scaled="0"/>
            <a:tileRect/>
          </a:gradFill>
          <a:ln w="63500">
            <a:noFill/>
            <a:miter lim="800000"/>
            <a:headEnd/>
            <a:tailEnd/>
          </a:ln>
        </p:spPr>
        <p:txBody>
          <a:bodyPr lIns="76120" tIns="38060" rIns="76120" bIns="38060"/>
          <a:lstStyle/>
          <a:p>
            <a:pPr marL="0" indent="0">
              <a:buNone/>
            </a:pPr>
            <a:r>
              <a:rPr lang="en-GB" sz="3600" dirty="0"/>
              <a:t>There is currently conflicting level 1 evidence in the use of long-term antibiotics for chronic rhinosinusitis without nasal polyps (</a:t>
            </a:r>
            <a:r>
              <a:rPr lang="en-GB" sz="3600" dirty="0"/>
              <a:t>CRSsNPs</a:t>
            </a:r>
            <a:r>
              <a:rPr lang="en-GB" sz="3600" dirty="0"/>
              <a:t>). Macrolide use in chronic </a:t>
            </a:r>
            <a:r>
              <a:rPr lang="en-GB" sz="3600" dirty="0"/>
              <a:t>panbronchiolitis</a:t>
            </a:r>
            <a:r>
              <a:rPr lang="en-GB" sz="3600" dirty="0"/>
              <a:t> significantly improved survival but also improved the CRS symptoms thought in part to be due to its </a:t>
            </a:r>
            <a:r>
              <a:rPr lang="en-GB" sz="3600" dirty="0"/>
              <a:t>immunomodulatory</a:t>
            </a:r>
            <a:r>
              <a:rPr lang="en-GB" sz="3600" dirty="0"/>
              <a:t> effect. </a:t>
            </a:r>
            <a:endParaRPr lang="en-GB" sz="3600" dirty="0" smtClean="0"/>
          </a:p>
          <a:p>
            <a:pPr marL="0" indent="0">
              <a:buNone/>
            </a:pPr>
            <a:endParaRPr lang="en-GB" sz="3600" dirty="0"/>
          </a:p>
          <a:p>
            <a:pPr marL="0" indent="0">
              <a:buNone/>
            </a:pPr>
            <a:r>
              <a:rPr lang="en-GB" sz="3600" dirty="0"/>
              <a:t>Large RCTs in respiratory medicine showing benefit are available and EPOS 2012 recommended similar sized studies in CRS patients to evaluate effect. Many non-controlled trials have shown a reduction in symptoms on low-dose </a:t>
            </a:r>
            <a:r>
              <a:rPr lang="en-GB" sz="3600" dirty="0" smtClean="0"/>
              <a:t>therapy</a:t>
            </a:r>
            <a:r>
              <a:rPr lang="en-GB" sz="3600" baseline="30000" dirty="0" smtClean="0"/>
              <a:t>1</a:t>
            </a:r>
            <a:r>
              <a:rPr lang="en-GB" sz="3600" dirty="0" smtClean="0"/>
              <a:t>. </a:t>
            </a:r>
            <a:r>
              <a:rPr lang="en-GB" sz="3600" dirty="0"/>
              <a:t>2 RCTs are available to date and show conflicting evidence. </a:t>
            </a:r>
            <a:r>
              <a:rPr lang="en-GB" sz="3600" dirty="0" smtClean="0"/>
              <a:t>Wallwork</a:t>
            </a:r>
            <a:r>
              <a:rPr lang="en-GB" sz="3600" baseline="30000" dirty="0" smtClean="0"/>
              <a:t>3</a:t>
            </a:r>
            <a:r>
              <a:rPr lang="en-GB" sz="3600" dirty="0" smtClean="0"/>
              <a:t> </a:t>
            </a:r>
            <a:r>
              <a:rPr lang="en-GB" sz="3600" dirty="0"/>
              <a:t>showed statistically significantly symptom improvement in the CRS group (with </a:t>
            </a:r>
            <a:r>
              <a:rPr lang="en-GB" sz="3600" dirty="0"/>
              <a:t>Roxithromycin</a:t>
            </a:r>
            <a:r>
              <a:rPr lang="en-GB" sz="3600" dirty="0"/>
              <a:t>) particularly when </a:t>
            </a:r>
            <a:r>
              <a:rPr lang="en-GB" sz="3600" dirty="0"/>
              <a:t>IgE</a:t>
            </a:r>
            <a:r>
              <a:rPr lang="en-GB" sz="3600" dirty="0"/>
              <a:t> levels were not elevated (correlates with work by </a:t>
            </a:r>
            <a:r>
              <a:rPr lang="en-GB" sz="3600" dirty="0" smtClean="0"/>
              <a:t>Suzuki</a:t>
            </a:r>
            <a:r>
              <a:rPr lang="en-GB" sz="3600" baseline="30000" dirty="0" smtClean="0"/>
              <a:t>2</a:t>
            </a:r>
            <a:r>
              <a:rPr lang="en-GB" sz="3600" dirty="0" smtClean="0"/>
              <a:t>)</a:t>
            </a:r>
            <a:r>
              <a:rPr lang="en-GB" sz="3600" dirty="0"/>
              <a:t>. Later work by </a:t>
            </a:r>
            <a:r>
              <a:rPr lang="en-GB" sz="3600" dirty="0" smtClean="0"/>
              <a:t>Videler</a:t>
            </a:r>
            <a:r>
              <a:rPr lang="en-GB" sz="3600" baseline="30000" dirty="0" smtClean="0"/>
              <a:t>4</a:t>
            </a:r>
            <a:r>
              <a:rPr lang="en-GB" sz="3600" dirty="0" smtClean="0"/>
              <a:t> </a:t>
            </a:r>
            <a:r>
              <a:rPr lang="en-GB" sz="3600" dirty="0"/>
              <a:t>using Azithromycin did not show a significant effect. In the latter group a mixed with/without nasal polyps cohort was used leading to speculation that there was higher levels of </a:t>
            </a:r>
            <a:r>
              <a:rPr lang="en-GB" sz="3600" dirty="0"/>
              <a:t>IgE</a:t>
            </a:r>
            <a:r>
              <a:rPr lang="en-GB" sz="3600" dirty="0"/>
              <a:t> and hence less benefit seen. </a:t>
            </a:r>
            <a:endParaRPr lang="en-GB" sz="3600" dirty="0" smtClean="0"/>
          </a:p>
          <a:p>
            <a:pPr marL="0" indent="0">
              <a:buNone/>
            </a:pPr>
            <a:endParaRPr lang="en-GB" sz="3600" dirty="0"/>
          </a:p>
          <a:p>
            <a:pPr marL="0" indent="0">
              <a:buNone/>
            </a:pPr>
            <a:r>
              <a:rPr lang="en-GB" sz="3600" dirty="0"/>
              <a:t>Further RCT research is required to clarify which patient groups benefit to avoid drug side affects and potential bacterial resistance. The primary aim of this study was to assess recruitment and retention of patients for a formal </a:t>
            </a:r>
            <a:r>
              <a:rPr lang="en-GB" sz="3600" dirty="0" smtClean="0"/>
              <a:t>RCT </a:t>
            </a:r>
            <a:r>
              <a:rPr lang="en-GB" sz="3600" dirty="0"/>
              <a:t>as well as provide preliminary data on symptomatic improvement</a:t>
            </a:r>
            <a:r>
              <a:rPr lang="en-GB" sz="3600" dirty="0" smtClean="0"/>
              <a:t>. This study was funded by the Royal College of Surgeons through a pump priming grant and was included on the NIHR portfolio</a:t>
            </a:r>
            <a:endParaRPr lang="en-GB" sz="3600" dirty="0"/>
          </a:p>
          <a:p>
            <a:pPr marL="0" indent="0" algn="ctr">
              <a:spcBef>
                <a:spcPct val="0"/>
              </a:spcBef>
              <a:spcAft>
                <a:spcPct val="65000"/>
              </a:spcAft>
              <a:buFont typeface="Arial" charset="0"/>
              <a:buNone/>
            </a:pPr>
            <a:endParaRPr lang="en-GB" sz="1800" b="1" dirty="0">
              <a:latin typeface="Times New Roman" charset="0"/>
              <a:cs typeface="Times New Roman" charset="0"/>
            </a:endParaRPr>
          </a:p>
        </p:txBody>
      </p:sp>
      <p:sp>
        <p:nvSpPr>
          <p:cNvPr id="1027" name="Rectangle 86"/>
          <p:cNvSpPr>
            <a:spLocks noChangeArrowheads="1"/>
          </p:cNvSpPr>
          <p:nvPr/>
        </p:nvSpPr>
        <p:spPr bwMode="auto">
          <a:xfrm>
            <a:off x="9906000" y="10210800"/>
            <a:ext cx="8382000" cy="24384000"/>
          </a:xfrm>
          <a:prstGeom prst="rect">
            <a:avLst/>
          </a:prstGeom>
          <a:gradFill flip="none" rotWithShape="1">
            <a:gsLst>
              <a:gs pos="0">
                <a:schemeClr val="accent3"/>
              </a:gs>
              <a:gs pos="100000">
                <a:srgbClr val="FFFFFF"/>
              </a:gs>
            </a:gsLst>
            <a:lin ang="5400000" scaled="0"/>
            <a:tileRect/>
          </a:gradFill>
          <a:ln w="63500">
            <a:noFill/>
            <a:miter lim="800000"/>
            <a:headEnd/>
            <a:tailEnd/>
          </a:ln>
          <a:extLst/>
        </p:spPr>
        <p:txBody>
          <a:bodyPr lIns="76120" tIns="38060" rIns="76120" bIns="38060"/>
          <a:lstStyle/>
          <a:p>
            <a:pPr>
              <a:spcBef>
                <a:spcPts val="264"/>
              </a:spcBef>
              <a:buNone/>
            </a:pPr>
            <a:r>
              <a:rPr lang="en-GB" sz="3600" dirty="0">
                <a:latin typeface="+mn-lt"/>
              </a:rPr>
              <a:t>Participants were recruited in 6 UK </a:t>
            </a:r>
            <a:r>
              <a:rPr lang="en-GB" sz="3600" dirty="0" smtClean="0">
                <a:latin typeface="+mn-lt"/>
              </a:rPr>
              <a:t>centres:</a:t>
            </a:r>
            <a:endParaRPr lang="en-GB" sz="3600" dirty="0">
              <a:latin typeface="+mn-lt"/>
            </a:endParaRPr>
          </a:p>
          <a:p>
            <a:pPr marL="571500" indent="-571500">
              <a:spcBef>
                <a:spcPts val="264"/>
              </a:spcBef>
            </a:pPr>
            <a:r>
              <a:rPr lang="en-GB" sz="3600" dirty="0">
                <a:latin typeface="+mn-lt"/>
              </a:rPr>
              <a:t>James Paget University Hospital, Great Yarmouth</a:t>
            </a:r>
          </a:p>
          <a:p>
            <a:pPr marL="571500" indent="-571500">
              <a:spcBef>
                <a:spcPts val="264"/>
              </a:spcBef>
            </a:pPr>
            <a:r>
              <a:rPr lang="en-GB" sz="3600" dirty="0">
                <a:latin typeface="+mn-lt"/>
              </a:rPr>
              <a:t>Guys &amp; St Thomas Hospital, London</a:t>
            </a:r>
          </a:p>
          <a:p>
            <a:pPr marL="571500" indent="-571500">
              <a:spcBef>
                <a:spcPts val="264"/>
              </a:spcBef>
            </a:pPr>
            <a:r>
              <a:rPr lang="en-GB" sz="3600" dirty="0">
                <a:latin typeface="+mn-lt"/>
              </a:rPr>
              <a:t>Royal Surrey County Hospital, Guildford </a:t>
            </a:r>
          </a:p>
          <a:p>
            <a:pPr marL="571500" indent="-571500">
              <a:spcBef>
                <a:spcPts val="264"/>
              </a:spcBef>
            </a:pPr>
            <a:r>
              <a:rPr lang="en-GB" sz="3600" dirty="0">
                <a:latin typeface="+mn-lt"/>
              </a:rPr>
              <a:t>Queens Medical Centre, Nottingham</a:t>
            </a:r>
          </a:p>
          <a:p>
            <a:pPr marL="571500" indent="-571500">
              <a:spcBef>
                <a:spcPts val="264"/>
              </a:spcBef>
            </a:pPr>
            <a:r>
              <a:rPr lang="en-GB" sz="3600" dirty="0">
                <a:latin typeface="+mn-lt"/>
              </a:rPr>
              <a:t>Freeman Hospital, Newcastle</a:t>
            </a:r>
          </a:p>
          <a:p>
            <a:pPr marL="571500" indent="-571500">
              <a:spcBef>
                <a:spcPts val="264"/>
              </a:spcBef>
            </a:pPr>
            <a:r>
              <a:rPr lang="en-GB" sz="3600" dirty="0">
                <a:latin typeface="+mn-lt"/>
              </a:rPr>
              <a:t>Queen Elizabeth Hospital, Birmingham </a:t>
            </a:r>
          </a:p>
          <a:p>
            <a:pPr>
              <a:spcBef>
                <a:spcPts val="264"/>
              </a:spcBef>
              <a:buNone/>
            </a:pPr>
            <a:endParaRPr lang="en-GB" sz="3600" dirty="0" smtClean="0">
              <a:latin typeface="+mn-lt"/>
            </a:endParaRPr>
          </a:p>
          <a:p>
            <a:pPr>
              <a:spcBef>
                <a:spcPts val="264"/>
              </a:spcBef>
              <a:buNone/>
            </a:pPr>
            <a:r>
              <a:rPr lang="en-GB" sz="3600" dirty="0" smtClean="0">
                <a:latin typeface="+mn-lt"/>
              </a:rPr>
              <a:t>The </a:t>
            </a:r>
            <a:r>
              <a:rPr lang="en-GB" sz="3600" dirty="0">
                <a:latin typeface="+mn-lt"/>
              </a:rPr>
              <a:t>study aimed to recruit 50 patients during 2013</a:t>
            </a:r>
            <a:r>
              <a:rPr lang="en-GB" sz="3600" dirty="0" smtClean="0">
                <a:latin typeface="+mn-lt"/>
              </a:rPr>
              <a:t>. </a:t>
            </a:r>
            <a:r>
              <a:rPr lang="en-GB" sz="3600" dirty="0">
                <a:latin typeface="+mn-lt"/>
              </a:rPr>
              <a:t>Following recruitment from </a:t>
            </a:r>
            <a:r>
              <a:rPr lang="en-GB" sz="3600" dirty="0" smtClean="0">
                <a:latin typeface="+mn-lt"/>
              </a:rPr>
              <a:t>clinic </a:t>
            </a:r>
            <a:r>
              <a:rPr lang="en-GB" sz="3600" dirty="0">
                <a:latin typeface="+mn-lt"/>
              </a:rPr>
              <a:t>patients meeting the inclusion </a:t>
            </a:r>
            <a:r>
              <a:rPr lang="en-GB" sz="3600" dirty="0" smtClean="0">
                <a:latin typeface="+mn-lt"/>
              </a:rPr>
              <a:t>criteria </a:t>
            </a:r>
            <a:r>
              <a:rPr lang="en-GB" sz="3600" dirty="0">
                <a:latin typeface="+mn-lt"/>
              </a:rPr>
              <a:t>participated in the study protocol outlined in figure 1. </a:t>
            </a:r>
            <a:endParaRPr lang="en-GB" sz="3600" dirty="0" smtClean="0">
              <a:latin typeface="+mn-lt"/>
            </a:endParaRPr>
          </a:p>
          <a:p>
            <a:pPr>
              <a:spcBef>
                <a:spcPts val="264"/>
              </a:spcBef>
              <a:buNone/>
            </a:pPr>
            <a:endParaRPr lang="en-GB" sz="3600" dirty="0">
              <a:latin typeface="+mn-lt"/>
            </a:endParaRPr>
          </a:p>
          <a:p>
            <a:pPr>
              <a:spcBef>
                <a:spcPts val="264"/>
              </a:spcBef>
              <a:buNone/>
            </a:pPr>
            <a:r>
              <a:rPr lang="en-GB" sz="3600" dirty="0">
                <a:latin typeface="+mn-lt"/>
              </a:rPr>
              <a:t>Inclusion criteria</a:t>
            </a:r>
          </a:p>
          <a:p>
            <a:pPr marL="571500" indent="-571500">
              <a:spcBef>
                <a:spcPts val="264"/>
              </a:spcBef>
            </a:pPr>
            <a:r>
              <a:rPr lang="en-GB" sz="3600" dirty="0">
                <a:latin typeface="+mn-lt"/>
              </a:rPr>
              <a:t>Chronic rhinosinusitis without Nasal Polyps</a:t>
            </a:r>
          </a:p>
          <a:p>
            <a:pPr marL="571500" indent="-571500">
              <a:spcBef>
                <a:spcPts val="264"/>
              </a:spcBef>
            </a:pPr>
            <a:r>
              <a:rPr lang="en-GB" sz="3600" dirty="0">
                <a:latin typeface="+mn-lt"/>
              </a:rPr>
              <a:t>Age over 16 and less than 70</a:t>
            </a:r>
          </a:p>
          <a:p>
            <a:pPr marL="571500" indent="-571500">
              <a:spcBef>
                <a:spcPts val="264"/>
              </a:spcBef>
            </a:pPr>
            <a:r>
              <a:rPr lang="en-GB" sz="3600" dirty="0">
                <a:latin typeface="+mn-lt"/>
              </a:rPr>
              <a:t>Maximal medical therapy not previously </a:t>
            </a:r>
            <a:r>
              <a:rPr lang="en-GB" sz="3600" dirty="0" smtClean="0">
                <a:latin typeface="+mn-lt"/>
              </a:rPr>
              <a:t>tried</a:t>
            </a:r>
          </a:p>
          <a:p>
            <a:pPr>
              <a:spcBef>
                <a:spcPts val="264"/>
              </a:spcBef>
              <a:buNone/>
            </a:pPr>
            <a:endParaRPr lang="en-GB" sz="3600" dirty="0">
              <a:latin typeface="+mn-lt"/>
            </a:endParaRPr>
          </a:p>
          <a:p>
            <a:pPr>
              <a:spcBef>
                <a:spcPts val="264"/>
              </a:spcBef>
              <a:buNone/>
            </a:pPr>
            <a:r>
              <a:rPr lang="en-GB" sz="3600" dirty="0">
                <a:latin typeface="+mn-lt"/>
              </a:rPr>
              <a:t>Exclusion criteria</a:t>
            </a:r>
          </a:p>
          <a:p>
            <a:pPr marL="457200" indent="-457200">
              <a:spcBef>
                <a:spcPts val="264"/>
              </a:spcBef>
            </a:pPr>
            <a:r>
              <a:rPr lang="en-GB" sz="3600" dirty="0">
                <a:latin typeface="+mn-lt"/>
              </a:rPr>
              <a:t>Nasal polyps/Allergic fungal </a:t>
            </a:r>
            <a:r>
              <a:rPr lang="en-GB" sz="3600" dirty="0" smtClean="0">
                <a:latin typeface="+mn-lt"/>
              </a:rPr>
              <a:t>rhinosinusitis/</a:t>
            </a:r>
            <a:r>
              <a:rPr lang="en-GB" sz="3600" dirty="0">
                <a:latin typeface="+mn-lt"/>
              </a:rPr>
              <a:t>other inflammatory conditions affecting the sinonasal tract/Immunodeficiency/Contraindication to clarithromycin</a:t>
            </a:r>
          </a:p>
          <a:p>
            <a:pPr>
              <a:spcBef>
                <a:spcPts val="264"/>
              </a:spcBef>
              <a:buNone/>
            </a:pPr>
            <a:endParaRPr lang="en-GB" sz="3600" b="1" dirty="0" smtClean="0">
              <a:latin typeface="+mn-lt"/>
            </a:endParaRPr>
          </a:p>
          <a:p>
            <a:pPr>
              <a:spcBef>
                <a:spcPts val="264"/>
              </a:spcBef>
              <a:buNone/>
            </a:pPr>
            <a:r>
              <a:rPr lang="en-GB" sz="3600" dirty="0" smtClean="0">
                <a:latin typeface="+mn-lt"/>
              </a:rPr>
              <a:t>The study primarily sought to assess the feasibility of conducting a larger RCT according to the protocol although some preliminary data is also presented</a:t>
            </a:r>
            <a:r>
              <a:rPr lang="en-GB" sz="3600" dirty="0" smtClean="0">
                <a:latin typeface="+mn-lt"/>
              </a:rPr>
              <a:t>.</a:t>
            </a:r>
          </a:p>
          <a:p>
            <a:pPr>
              <a:spcBef>
                <a:spcPts val="264"/>
              </a:spcBef>
              <a:buNone/>
            </a:pPr>
            <a:endParaRPr lang="en-GB" sz="3600" dirty="0">
              <a:latin typeface="+mn-lt"/>
            </a:endParaRPr>
          </a:p>
          <a:p>
            <a:pPr>
              <a:spcBef>
                <a:spcPts val="264"/>
              </a:spcBef>
              <a:buNone/>
            </a:pPr>
            <a:r>
              <a:rPr lang="en-GB" sz="3600" b="1" dirty="0" smtClean="0">
                <a:latin typeface="+mn-lt"/>
              </a:rPr>
              <a:t>Primary </a:t>
            </a:r>
            <a:r>
              <a:rPr lang="en-GB" sz="3600" b="1" dirty="0">
                <a:latin typeface="+mn-lt"/>
              </a:rPr>
              <a:t>outcomes measures</a:t>
            </a:r>
          </a:p>
          <a:p>
            <a:pPr marL="571500" indent="-571500">
              <a:spcBef>
                <a:spcPts val="264"/>
              </a:spcBef>
            </a:pPr>
            <a:r>
              <a:rPr lang="en-GB" sz="3600" dirty="0">
                <a:latin typeface="+mn-lt"/>
              </a:rPr>
              <a:t>Number of patient recruited over time</a:t>
            </a:r>
          </a:p>
          <a:p>
            <a:pPr marL="571500" indent="-571500">
              <a:spcBef>
                <a:spcPts val="264"/>
              </a:spcBef>
            </a:pPr>
            <a:r>
              <a:rPr lang="en-GB" sz="3600" dirty="0">
                <a:latin typeface="+mn-lt"/>
              </a:rPr>
              <a:t>Compliance with </a:t>
            </a:r>
            <a:r>
              <a:rPr lang="en-GB" sz="3600" dirty="0" smtClean="0">
                <a:latin typeface="+mn-lt"/>
              </a:rPr>
              <a:t>assessments </a:t>
            </a:r>
            <a:r>
              <a:rPr lang="en-GB" sz="3600" dirty="0">
                <a:latin typeface="+mn-lt"/>
              </a:rPr>
              <a:t>and treatment</a:t>
            </a:r>
          </a:p>
          <a:p>
            <a:pPr marL="571500" indent="-571500">
              <a:spcBef>
                <a:spcPts val="264"/>
              </a:spcBef>
            </a:pPr>
            <a:r>
              <a:rPr lang="en-GB" sz="3600" dirty="0">
                <a:latin typeface="+mn-lt"/>
              </a:rPr>
              <a:t>Time taken to perform </a:t>
            </a:r>
            <a:r>
              <a:rPr lang="en-GB" sz="3600" dirty="0" smtClean="0">
                <a:latin typeface="+mn-lt"/>
              </a:rPr>
              <a:t>assessments</a:t>
            </a:r>
            <a:endParaRPr lang="en-GB" sz="3600" dirty="0">
              <a:latin typeface="+mn-lt"/>
            </a:endParaRPr>
          </a:p>
          <a:p>
            <a:pPr marL="571500" indent="-571500">
              <a:spcBef>
                <a:spcPts val="264"/>
              </a:spcBef>
            </a:pPr>
            <a:r>
              <a:rPr lang="en-GB" sz="3600" dirty="0">
                <a:latin typeface="+mn-lt"/>
              </a:rPr>
              <a:t>Loss to follow-up</a:t>
            </a:r>
          </a:p>
          <a:p>
            <a:pPr algn="ctr" defTabSz="760413">
              <a:spcAft>
                <a:spcPct val="65000"/>
              </a:spcAft>
              <a:buNone/>
              <a:tabLst>
                <a:tab pos="855663" algn="l"/>
              </a:tabLst>
            </a:pPr>
            <a:endParaRPr lang="en-GB" sz="4100" b="1" dirty="0">
              <a:latin typeface="Calibri" charset="0"/>
            </a:endParaRPr>
          </a:p>
          <a:p>
            <a:pPr marL="280988" indent="-280988" defTabSz="760413">
              <a:spcBef>
                <a:spcPct val="25000"/>
              </a:spcBef>
              <a:spcAft>
                <a:spcPct val="50000"/>
              </a:spcAft>
              <a:tabLst>
                <a:tab pos="855663" algn="l"/>
              </a:tabLst>
            </a:pPr>
            <a:endParaRPr lang="en-GB" sz="1800" dirty="0"/>
          </a:p>
        </p:txBody>
      </p:sp>
      <p:sp>
        <p:nvSpPr>
          <p:cNvPr id="1028" name="Text Box 324"/>
          <p:cNvSpPr txBox="1">
            <a:spLocks noChangeArrowheads="1"/>
          </p:cNvSpPr>
          <p:nvPr/>
        </p:nvSpPr>
        <p:spPr bwMode="auto">
          <a:xfrm>
            <a:off x="914400" y="35052000"/>
            <a:ext cx="7945366" cy="14859000"/>
          </a:xfrm>
          <a:prstGeom prst="rect">
            <a:avLst/>
          </a:prstGeom>
          <a:noFill/>
          <a:ln w="5715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76120" tIns="38060" rIns="76120" bIns="38060"/>
          <a:lstStyle>
            <a:lvl1pPr marL="469900" indent="-469900" defTabSz="760413" eaLnBrk="0" hangingPunct="0">
              <a:tabLst>
                <a:tab pos="1182688" algn="l"/>
                <a:tab pos="1617663" algn="l"/>
              </a:tabLst>
              <a:defRPr sz="8200">
                <a:solidFill>
                  <a:schemeClr val="tx1"/>
                </a:solidFill>
                <a:latin typeface="Times New Roman" charset="0"/>
                <a:ea typeface="ＭＳ Ｐゴシック" charset="0"/>
                <a:cs typeface="ＭＳ Ｐゴシック" charset="0"/>
              </a:defRPr>
            </a:lvl1pPr>
            <a:lvl2pPr marL="742950" indent="-285750" defTabSz="760413" eaLnBrk="0" hangingPunct="0">
              <a:tabLst>
                <a:tab pos="1182688" algn="l"/>
                <a:tab pos="1617663" algn="l"/>
              </a:tabLst>
              <a:defRPr sz="8200">
                <a:solidFill>
                  <a:schemeClr val="tx1"/>
                </a:solidFill>
                <a:latin typeface="Times New Roman" charset="0"/>
                <a:ea typeface="ＭＳ Ｐゴシック" charset="0"/>
              </a:defRPr>
            </a:lvl2pPr>
            <a:lvl3pPr marL="1143000" indent="-228600" defTabSz="760413" eaLnBrk="0" hangingPunct="0">
              <a:tabLst>
                <a:tab pos="1182688" algn="l"/>
                <a:tab pos="1617663" algn="l"/>
              </a:tabLst>
              <a:defRPr sz="8200">
                <a:solidFill>
                  <a:schemeClr val="tx1"/>
                </a:solidFill>
                <a:latin typeface="Times New Roman" charset="0"/>
                <a:ea typeface="ＭＳ Ｐゴシック" charset="0"/>
              </a:defRPr>
            </a:lvl3pPr>
            <a:lvl4pPr marL="1600200" indent="-228600" defTabSz="760413" eaLnBrk="0" hangingPunct="0">
              <a:tabLst>
                <a:tab pos="1182688" algn="l"/>
                <a:tab pos="1617663" algn="l"/>
              </a:tabLst>
              <a:defRPr sz="8200">
                <a:solidFill>
                  <a:schemeClr val="tx1"/>
                </a:solidFill>
                <a:latin typeface="Times New Roman" charset="0"/>
                <a:ea typeface="ＭＳ Ｐゴシック" charset="0"/>
              </a:defRPr>
            </a:lvl4pPr>
            <a:lvl5pPr marL="2057400" indent="-228600" defTabSz="760413" eaLnBrk="0" hangingPunct="0">
              <a:tabLst>
                <a:tab pos="1182688" algn="l"/>
                <a:tab pos="1617663" algn="l"/>
              </a:tabLst>
              <a:defRPr sz="8200">
                <a:solidFill>
                  <a:schemeClr val="tx1"/>
                </a:solidFill>
                <a:latin typeface="Times New Roman" charset="0"/>
                <a:ea typeface="ＭＳ Ｐゴシック" charset="0"/>
              </a:defRPr>
            </a:lvl5pPr>
            <a:lvl6pPr marL="2514600" indent="-228600" defTabSz="760413" eaLnBrk="0" fontAlgn="base" hangingPunct="0">
              <a:spcBef>
                <a:spcPct val="0"/>
              </a:spcBef>
              <a:spcAft>
                <a:spcPct val="0"/>
              </a:spcAft>
              <a:tabLst>
                <a:tab pos="1182688" algn="l"/>
                <a:tab pos="1617663" algn="l"/>
              </a:tabLst>
              <a:defRPr sz="8200">
                <a:solidFill>
                  <a:schemeClr val="tx1"/>
                </a:solidFill>
                <a:latin typeface="Times New Roman" charset="0"/>
                <a:ea typeface="ＭＳ Ｐゴシック" charset="0"/>
              </a:defRPr>
            </a:lvl6pPr>
            <a:lvl7pPr marL="2971800" indent="-228600" defTabSz="760413" eaLnBrk="0" fontAlgn="base" hangingPunct="0">
              <a:spcBef>
                <a:spcPct val="0"/>
              </a:spcBef>
              <a:spcAft>
                <a:spcPct val="0"/>
              </a:spcAft>
              <a:tabLst>
                <a:tab pos="1182688" algn="l"/>
                <a:tab pos="1617663" algn="l"/>
              </a:tabLst>
              <a:defRPr sz="8200">
                <a:solidFill>
                  <a:schemeClr val="tx1"/>
                </a:solidFill>
                <a:latin typeface="Times New Roman" charset="0"/>
                <a:ea typeface="ＭＳ Ｐゴシック" charset="0"/>
              </a:defRPr>
            </a:lvl7pPr>
            <a:lvl8pPr marL="3429000" indent="-228600" defTabSz="760413" eaLnBrk="0" fontAlgn="base" hangingPunct="0">
              <a:spcBef>
                <a:spcPct val="0"/>
              </a:spcBef>
              <a:spcAft>
                <a:spcPct val="0"/>
              </a:spcAft>
              <a:tabLst>
                <a:tab pos="1182688" algn="l"/>
                <a:tab pos="1617663" algn="l"/>
              </a:tabLst>
              <a:defRPr sz="8200">
                <a:solidFill>
                  <a:schemeClr val="tx1"/>
                </a:solidFill>
                <a:latin typeface="Times New Roman" charset="0"/>
                <a:ea typeface="ＭＳ Ｐゴシック" charset="0"/>
              </a:defRPr>
            </a:lvl8pPr>
            <a:lvl9pPr marL="3886200" indent="-228600" defTabSz="760413" eaLnBrk="0" fontAlgn="base" hangingPunct="0">
              <a:spcBef>
                <a:spcPct val="0"/>
              </a:spcBef>
              <a:spcAft>
                <a:spcPct val="0"/>
              </a:spcAft>
              <a:tabLst>
                <a:tab pos="1182688" algn="l"/>
                <a:tab pos="1617663" algn="l"/>
              </a:tabLst>
              <a:defRPr sz="8200">
                <a:solidFill>
                  <a:schemeClr val="tx1"/>
                </a:solidFill>
                <a:latin typeface="Times New Roman" charset="0"/>
                <a:ea typeface="ＭＳ Ｐゴシック" charset="0"/>
              </a:defRPr>
            </a:lvl9pPr>
          </a:lstStyle>
          <a:p>
            <a:pPr marL="0" indent="0">
              <a:spcAft>
                <a:spcPct val="50000"/>
              </a:spcAft>
              <a:buClr>
                <a:srgbClr val="008080"/>
              </a:buClr>
              <a:buSzPct val="115000"/>
              <a:buNone/>
            </a:pPr>
            <a:endParaRPr lang="en-GB" sz="4100" dirty="0" smtClean="0">
              <a:latin typeface="Calibri"/>
              <a:cs typeface="Calibri"/>
            </a:endParaRPr>
          </a:p>
          <a:p>
            <a:pPr marL="0" indent="0">
              <a:spcAft>
                <a:spcPct val="50000"/>
              </a:spcAft>
              <a:buClr>
                <a:srgbClr val="008080"/>
              </a:buClr>
              <a:buSzPct val="115000"/>
              <a:buNone/>
            </a:pPr>
            <a:endParaRPr lang="en-GB" sz="4100" dirty="0">
              <a:latin typeface="Calibri"/>
              <a:cs typeface="Calibri"/>
            </a:endParaRPr>
          </a:p>
        </p:txBody>
      </p:sp>
      <p:sp>
        <p:nvSpPr>
          <p:cNvPr id="1029" name="Text Box 364"/>
          <p:cNvSpPr txBox="1">
            <a:spLocks noChangeArrowheads="1"/>
          </p:cNvSpPr>
          <p:nvPr/>
        </p:nvSpPr>
        <p:spPr bwMode="auto">
          <a:xfrm>
            <a:off x="18897600" y="10210800"/>
            <a:ext cx="8305800" cy="24384000"/>
          </a:xfrm>
          <a:prstGeom prst="rect">
            <a:avLst/>
          </a:prstGeom>
          <a:gradFill flip="none" rotWithShape="1">
            <a:gsLst>
              <a:gs pos="0">
                <a:schemeClr val="accent3"/>
              </a:gs>
              <a:gs pos="100000">
                <a:srgbClr val="FFFFFF"/>
              </a:gs>
            </a:gsLst>
            <a:lin ang="5400000" scaled="0"/>
            <a:tileRect/>
          </a:gradFill>
          <a:ln w="63500">
            <a:noFill/>
            <a:miter lim="800000"/>
            <a:headEnd/>
            <a:tailEnd/>
          </a:ln>
          <a:extLst/>
        </p:spPr>
        <p:txBody>
          <a:bodyPr lIns="76120" tIns="38060" rIns="76120" bIns="38060"/>
          <a:lstStyle>
            <a:lvl1pPr marL="506413" indent="-411163" defTabSz="760413" eaLnBrk="0" hangingPunct="0">
              <a:defRPr sz="8200">
                <a:solidFill>
                  <a:schemeClr val="tx1"/>
                </a:solidFill>
                <a:latin typeface="Times New Roman" charset="0"/>
                <a:ea typeface="ＭＳ Ｐゴシック" charset="0"/>
                <a:cs typeface="ＭＳ Ｐゴシック" charset="0"/>
              </a:defRPr>
            </a:lvl1pPr>
            <a:lvl2pPr marL="742950" indent="-285750" defTabSz="760413" eaLnBrk="0" hangingPunct="0">
              <a:defRPr sz="8200">
                <a:solidFill>
                  <a:schemeClr val="tx1"/>
                </a:solidFill>
                <a:latin typeface="Times New Roman" charset="0"/>
                <a:ea typeface="ＭＳ Ｐゴシック" charset="0"/>
              </a:defRPr>
            </a:lvl2pPr>
            <a:lvl3pPr marL="1143000" indent="-228600" defTabSz="760413" eaLnBrk="0" hangingPunct="0">
              <a:defRPr sz="8200">
                <a:solidFill>
                  <a:schemeClr val="tx1"/>
                </a:solidFill>
                <a:latin typeface="Times New Roman" charset="0"/>
                <a:ea typeface="ＭＳ Ｐゴシック" charset="0"/>
              </a:defRPr>
            </a:lvl3pPr>
            <a:lvl4pPr marL="1600200" indent="-228600" defTabSz="760413" eaLnBrk="0" hangingPunct="0">
              <a:defRPr sz="8200">
                <a:solidFill>
                  <a:schemeClr val="tx1"/>
                </a:solidFill>
                <a:latin typeface="Times New Roman" charset="0"/>
                <a:ea typeface="ＭＳ Ｐゴシック" charset="0"/>
              </a:defRPr>
            </a:lvl4pPr>
            <a:lvl5pPr marL="2057400" indent="-228600" defTabSz="760413" eaLnBrk="0" hangingPunct="0">
              <a:defRPr sz="8200">
                <a:solidFill>
                  <a:schemeClr val="tx1"/>
                </a:solidFill>
                <a:latin typeface="Times New Roman" charset="0"/>
                <a:ea typeface="ＭＳ Ｐゴシック" charset="0"/>
              </a:defRPr>
            </a:lvl5pPr>
            <a:lvl6pPr marL="2514600" indent="-228600" defTabSz="760413" eaLnBrk="0" fontAlgn="base" hangingPunct="0">
              <a:spcBef>
                <a:spcPct val="0"/>
              </a:spcBef>
              <a:spcAft>
                <a:spcPct val="0"/>
              </a:spcAft>
              <a:defRPr sz="8200">
                <a:solidFill>
                  <a:schemeClr val="tx1"/>
                </a:solidFill>
                <a:latin typeface="Times New Roman" charset="0"/>
                <a:ea typeface="ＭＳ Ｐゴシック" charset="0"/>
              </a:defRPr>
            </a:lvl6pPr>
            <a:lvl7pPr marL="2971800" indent="-228600" defTabSz="760413" eaLnBrk="0" fontAlgn="base" hangingPunct="0">
              <a:spcBef>
                <a:spcPct val="0"/>
              </a:spcBef>
              <a:spcAft>
                <a:spcPct val="0"/>
              </a:spcAft>
              <a:defRPr sz="8200">
                <a:solidFill>
                  <a:schemeClr val="tx1"/>
                </a:solidFill>
                <a:latin typeface="Times New Roman" charset="0"/>
                <a:ea typeface="ＭＳ Ｐゴシック" charset="0"/>
              </a:defRPr>
            </a:lvl7pPr>
            <a:lvl8pPr marL="3429000" indent="-228600" defTabSz="760413" eaLnBrk="0" fontAlgn="base" hangingPunct="0">
              <a:spcBef>
                <a:spcPct val="0"/>
              </a:spcBef>
              <a:spcAft>
                <a:spcPct val="0"/>
              </a:spcAft>
              <a:defRPr sz="8200">
                <a:solidFill>
                  <a:schemeClr val="tx1"/>
                </a:solidFill>
                <a:latin typeface="Times New Roman" charset="0"/>
                <a:ea typeface="ＭＳ Ｐゴシック" charset="0"/>
              </a:defRPr>
            </a:lvl8pPr>
            <a:lvl9pPr marL="3886200" indent="-228600" defTabSz="760413" eaLnBrk="0" fontAlgn="base" hangingPunct="0">
              <a:spcBef>
                <a:spcPct val="0"/>
              </a:spcBef>
              <a:spcAft>
                <a:spcPct val="0"/>
              </a:spcAft>
              <a:defRPr sz="8200">
                <a:solidFill>
                  <a:schemeClr val="tx1"/>
                </a:solidFill>
                <a:latin typeface="Times New Roman" charset="0"/>
                <a:ea typeface="ＭＳ Ｐゴシック" charset="0"/>
              </a:defRPr>
            </a:lvl9pPr>
          </a:lstStyle>
          <a:p>
            <a:pPr marL="95250" lvl="0" indent="0">
              <a:spcBef>
                <a:spcPts val="264"/>
              </a:spcBef>
              <a:buNone/>
            </a:pPr>
            <a:r>
              <a:rPr lang="en-US" sz="3600" dirty="0" smtClean="0">
                <a:latin typeface="+mn-lt"/>
              </a:rPr>
              <a:t>Over </a:t>
            </a:r>
            <a:r>
              <a:rPr lang="en-US" sz="3600" dirty="0">
                <a:latin typeface="+mn-lt"/>
              </a:rPr>
              <a:t>13 months, 52 </a:t>
            </a:r>
            <a:r>
              <a:rPr lang="en-US" sz="3600" dirty="0" smtClean="0">
                <a:latin typeface="+mn-lt"/>
              </a:rPr>
              <a:t>adults participated </a:t>
            </a:r>
            <a:r>
              <a:rPr lang="en-US" sz="3600" dirty="0">
                <a:latin typeface="+mn-lt"/>
              </a:rPr>
              <a:t>from </a:t>
            </a:r>
            <a:r>
              <a:rPr lang="en-US" sz="3600" dirty="0" smtClean="0">
                <a:latin typeface="+mn-lt"/>
              </a:rPr>
              <a:t>4 </a:t>
            </a:r>
            <a:r>
              <a:rPr lang="en-US" sz="3600" dirty="0">
                <a:latin typeface="+mn-lt"/>
              </a:rPr>
              <a:t>centres </a:t>
            </a:r>
            <a:endParaRPr lang="en-US" sz="3600" dirty="0" smtClean="0">
              <a:latin typeface="+mn-lt"/>
            </a:endParaRPr>
          </a:p>
          <a:p>
            <a:pPr marL="95250" lvl="0" indent="0">
              <a:spcBef>
                <a:spcPts val="264"/>
              </a:spcBef>
              <a:buNone/>
            </a:pPr>
            <a:endParaRPr lang="en-US" sz="3600" dirty="0">
              <a:latin typeface="+mn-lt"/>
            </a:endParaRPr>
          </a:p>
          <a:p>
            <a:pPr marL="95250" lvl="0" indent="0">
              <a:spcBef>
                <a:spcPts val="264"/>
              </a:spcBef>
              <a:buNone/>
            </a:pPr>
            <a:r>
              <a:rPr lang="en-US" sz="3600" b="1" dirty="0" smtClean="0">
                <a:latin typeface="+mn-lt"/>
              </a:rPr>
              <a:t>Patients </a:t>
            </a:r>
            <a:r>
              <a:rPr lang="en-US" sz="3600" b="1" dirty="0">
                <a:latin typeface="+mn-lt"/>
              </a:rPr>
              <a:t>declining </a:t>
            </a:r>
            <a:r>
              <a:rPr lang="en-US" sz="3600" b="1" dirty="0" smtClean="0">
                <a:latin typeface="+mn-lt"/>
              </a:rPr>
              <a:t>entry</a:t>
            </a:r>
          </a:p>
          <a:p>
            <a:pPr marL="95250" lvl="0" indent="0">
              <a:spcBef>
                <a:spcPts val="264"/>
              </a:spcBef>
              <a:buNone/>
            </a:pPr>
            <a:r>
              <a:rPr lang="en-GB" sz="3600" dirty="0" smtClean="0">
                <a:latin typeface="+mn-lt"/>
              </a:rPr>
              <a:t>Four </a:t>
            </a:r>
            <a:r>
              <a:rPr lang="en-GB" sz="3600" dirty="0">
                <a:latin typeface="+mn-lt"/>
              </a:rPr>
              <a:t>patients declined participation due to travelling </a:t>
            </a:r>
            <a:r>
              <a:rPr lang="en-GB" sz="3600" dirty="0" smtClean="0">
                <a:latin typeface="+mn-lt"/>
              </a:rPr>
              <a:t>time</a:t>
            </a:r>
          </a:p>
          <a:p>
            <a:pPr marL="95250" lvl="0" indent="0">
              <a:spcBef>
                <a:spcPts val="264"/>
              </a:spcBef>
              <a:buNone/>
            </a:pPr>
            <a:r>
              <a:rPr lang="en-GB" sz="3600" dirty="0" smtClean="0">
                <a:latin typeface="+mn-lt"/>
              </a:rPr>
              <a:t>Four </a:t>
            </a:r>
            <a:r>
              <a:rPr lang="en-GB" sz="3600" dirty="0">
                <a:latin typeface="+mn-lt"/>
              </a:rPr>
              <a:t>at a 6</a:t>
            </a:r>
            <a:r>
              <a:rPr lang="en-GB" sz="3600" baseline="30000" dirty="0">
                <a:latin typeface="+mn-lt"/>
              </a:rPr>
              <a:t>th</a:t>
            </a:r>
            <a:r>
              <a:rPr lang="en-GB" sz="3600" dirty="0">
                <a:latin typeface="+mn-lt"/>
              </a:rPr>
              <a:t> centre due to </a:t>
            </a:r>
            <a:r>
              <a:rPr lang="en-GB" sz="3600" dirty="0" smtClean="0">
                <a:latin typeface="+mn-lt"/>
              </a:rPr>
              <a:t>estimated visit </a:t>
            </a:r>
            <a:r>
              <a:rPr lang="en-GB" sz="3600" dirty="0">
                <a:latin typeface="+mn-lt"/>
              </a:rPr>
              <a:t>duration. </a:t>
            </a:r>
            <a:endParaRPr lang="en-GB" sz="3600" dirty="0">
              <a:latin typeface="+mn-lt"/>
            </a:endParaRPr>
          </a:p>
          <a:p>
            <a:pPr marL="95250" lvl="0" indent="0">
              <a:spcBef>
                <a:spcPts val="0"/>
              </a:spcBef>
              <a:buNone/>
            </a:pPr>
            <a:endParaRPr lang="en-GB" sz="3600" dirty="0">
              <a:latin typeface="+mn-lt"/>
            </a:endParaRPr>
          </a:p>
          <a:p>
            <a:pPr marL="95250" indent="0">
              <a:spcBef>
                <a:spcPts val="264"/>
              </a:spcBef>
              <a:buNone/>
            </a:pPr>
            <a:r>
              <a:rPr lang="en-US" sz="3600" b="1" dirty="0" smtClean="0">
                <a:latin typeface="+mn-lt"/>
              </a:rPr>
              <a:t>D</a:t>
            </a:r>
            <a:r>
              <a:rPr lang="en-GB" sz="3600" b="1" dirty="0" smtClean="0">
                <a:latin typeface="+mn-lt"/>
              </a:rPr>
              <a:t>ropouts</a:t>
            </a:r>
            <a:r>
              <a:rPr lang="en-GB" sz="3600" b="1" dirty="0" smtClean="0">
                <a:latin typeface="+mn-lt"/>
              </a:rPr>
              <a:t> </a:t>
            </a:r>
          </a:p>
          <a:p>
            <a:pPr marL="95250" indent="0">
              <a:spcBef>
                <a:spcPts val="264"/>
              </a:spcBef>
              <a:buNone/>
            </a:pPr>
            <a:r>
              <a:rPr lang="en-US" sz="3600" dirty="0" smtClean="0">
                <a:latin typeface="+mn-lt"/>
              </a:rPr>
              <a:t>Two </a:t>
            </a:r>
            <a:r>
              <a:rPr lang="en-US" sz="3600" dirty="0">
                <a:latin typeface="+mn-lt"/>
              </a:rPr>
              <a:t>unable to </a:t>
            </a:r>
            <a:r>
              <a:rPr lang="en-US" sz="3600" dirty="0" smtClean="0">
                <a:latin typeface="+mn-lt"/>
              </a:rPr>
              <a:t>take </a:t>
            </a:r>
            <a:r>
              <a:rPr lang="en-US" sz="3600" dirty="0">
                <a:latin typeface="+mn-lt"/>
              </a:rPr>
              <a:t>medication, 1 </a:t>
            </a:r>
            <a:r>
              <a:rPr lang="en-US" sz="3600" dirty="0" smtClean="0">
                <a:latin typeface="+mn-lt"/>
              </a:rPr>
              <a:t>did not </a:t>
            </a:r>
            <a:r>
              <a:rPr lang="en-US" sz="3600" dirty="0">
                <a:latin typeface="+mn-lt"/>
              </a:rPr>
              <a:t>attending 3-month appointment and</a:t>
            </a:r>
            <a:r>
              <a:rPr lang="en-GB" sz="3600" dirty="0">
                <a:latin typeface="+mn-lt"/>
              </a:rPr>
              <a:t> 1 patient </a:t>
            </a:r>
            <a:r>
              <a:rPr lang="en-GB" sz="3600" dirty="0" smtClean="0">
                <a:latin typeface="+mn-lt"/>
              </a:rPr>
              <a:t>withdrew </a:t>
            </a:r>
            <a:r>
              <a:rPr lang="en-GB" sz="3600" dirty="0">
                <a:latin typeface="+mn-lt"/>
              </a:rPr>
              <a:t>(reason unknown). </a:t>
            </a:r>
            <a:endParaRPr lang="en-GB" sz="3600" dirty="0" smtClean="0">
              <a:latin typeface="+mn-lt"/>
            </a:endParaRPr>
          </a:p>
          <a:p>
            <a:pPr marL="95250" indent="0">
              <a:spcBef>
                <a:spcPts val="264"/>
              </a:spcBef>
              <a:buNone/>
            </a:pPr>
            <a:endParaRPr lang="en-GB" sz="3600" dirty="0">
              <a:latin typeface="+mn-lt"/>
            </a:endParaRPr>
          </a:p>
          <a:p>
            <a:pPr marL="95250" indent="0">
              <a:spcBef>
                <a:spcPts val="264"/>
              </a:spcBef>
              <a:buNone/>
            </a:pPr>
            <a:r>
              <a:rPr lang="en-US" sz="3600" b="1" dirty="0" smtClean="0">
                <a:latin typeface="+mn-lt"/>
              </a:rPr>
              <a:t>Compliance </a:t>
            </a:r>
            <a:endParaRPr lang="en-US" sz="3600" b="1" dirty="0" smtClean="0">
              <a:latin typeface="+mn-lt"/>
            </a:endParaRPr>
          </a:p>
          <a:p>
            <a:pPr marL="95250" indent="0">
              <a:spcBef>
                <a:spcPts val="264"/>
              </a:spcBef>
              <a:buNone/>
            </a:pPr>
            <a:r>
              <a:rPr lang="en-US" sz="3600" dirty="0" smtClean="0">
                <a:latin typeface="+mn-lt"/>
              </a:rPr>
              <a:t>Clarithromycin </a:t>
            </a:r>
            <a:r>
              <a:rPr lang="en-US" sz="3600" dirty="0">
                <a:latin typeface="+mn-lt"/>
              </a:rPr>
              <a:t>contraindicated in 1 patient; adverse reaction in 1 patient after 5 weeks; 1 patient unable to </a:t>
            </a:r>
            <a:r>
              <a:rPr lang="en-US" sz="3600" dirty="0" smtClean="0">
                <a:latin typeface="+mn-lt"/>
              </a:rPr>
              <a:t>tolerate</a:t>
            </a:r>
            <a:endParaRPr lang="en-GB" sz="3600" dirty="0">
              <a:latin typeface="+mn-lt"/>
            </a:endParaRPr>
          </a:p>
          <a:p>
            <a:pPr marL="95250" indent="0">
              <a:spcBef>
                <a:spcPts val="264"/>
              </a:spcBef>
              <a:buNone/>
            </a:pPr>
            <a:endParaRPr lang="en-GB" sz="3600" dirty="0" smtClean="0">
              <a:latin typeface="+mn-lt"/>
              <a:cs typeface="Times New Roman" charset="0"/>
            </a:endParaRPr>
          </a:p>
          <a:p>
            <a:pPr marL="95250" lvl="0" indent="0">
              <a:spcBef>
                <a:spcPts val="264"/>
              </a:spcBef>
              <a:buNone/>
            </a:pPr>
            <a:r>
              <a:rPr lang="en-GB" sz="3600" b="1" dirty="0">
                <a:latin typeface="+mn-lt"/>
              </a:rPr>
              <a:t>Incorrect Recruitment </a:t>
            </a:r>
          </a:p>
          <a:p>
            <a:pPr marL="95250" indent="0">
              <a:spcBef>
                <a:spcPts val="264"/>
              </a:spcBef>
              <a:buNone/>
            </a:pPr>
            <a:r>
              <a:rPr lang="en-US" sz="3600" dirty="0">
                <a:latin typeface="+mn-lt"/>
              </a:rPr>
              <a:t>Six patients were over the age of 70 when </a:t>
            </a:r>
            <a:r>
              <a:rPr lang="en-US" sz="3600" dirty="0" smtClean="0">
                <a:latin typeface="+mn-lt"/>
              </a:rPr>
              <a:t>recruited</a:t>
            </a:r>
          </a:p>
          <a:p>
            <a:pPr marL="95250" indent="0">
              <a:spcBef>
                <a:spcPts val="264"/>
              </a:spcBef>
              <a:buNone/>
            </a:pPr>
            <a:endParaRPr lang="en-US" sz="3600" dirty="0" smtClean="0">
              <a:latin typeface="+mn-lt"/>
            </a:endParaRPr>
          </a:p>
          <a:p>
            <a:pPr marL="95250" indent="0">
              <a:spcBef>
                <a:spcPts val="264"/>
              </a:spcBef>
              <a:buNone/>
            </a:pPr>
            <a:r>
              <a:rPr lang="en-GB" sz="3600" b="1" dirty="0" smtClean="0">
                <a:latin typeface="+mn-lt"/>
              </a:rPr>
              <a:t>Assessment </a:t>
            </a:r>
            <a:r>
              <a:rPr lang="en-GB" sz="3600" b="1" dirty="0">
                <a:latin typeface="+mn-lt"/>
              </a:rPr>
              <a:t>tools. </a:t>
            </a:r>
            <a:endParaRPr lang="en-GB" sz="3600" b="1" dirty="0" smtClean="0">
              <a:latin typeface="+mn-lt"/>
            </a:endParaRPr>
          </a:p>
          <a:p>
            <a:pPr marL="95250" indent="0">
              <a:spcBef>
                <a:spcPts val="264"/>
              </a:spcBef>
              <a:buNone/>
            </a:pPr>
            <a:r>
              <a:rPr lang="en-GB" sz="3600" dirty="0" smtClean="0">
                <a:latin typeface="+mn-lt"/>
              </a:rPr>
              <a:t>Visits </a:t>
            </a:r>
            <a:r>
              <a:rPr lang="en-GB" sz="3600" dirty="0">
                <a:latin typeface="+mn-lt"/>
              </a:rPr>
              <a:t>took between 30-90 minutes, patient feedback in Table </a:t>
            </a:r>
            <a:r>
              <a:rPr lang="en-GB" sz="3600" dirty="0" smtClean="0">
                <a:latin typeface="+mn-lt"/>
              </a:rPr>
              <a:t>1</a:t>
            </a:r>
            <a:endParaRPr lang="en-GB" sz="3600" b="1" dirty="0" smtClean="0">
              <a:latin typeface="+mn-lt"/>
            </a:endParaRPr>
          </a:p>
          <a:p>
            <a:pPr marL="95250" lvl="0" indent="0">
              <a:spcBef>
                <a:spcPts val="264"/>
              </a:spcBef>
              <a:buNone/>
            </a:pPr>
            <a:r>
              <a:rPr lang="en-GB" sz="3600" dirty="0">
                <a:latin typeface="+mn-lt"/>
              </a:rPr>
              <a:t>Q</a:t>
            </a:r>
            <a:r>
              <a:rPr lang="en-GB" sz="3600" dirty="0" smtClean="0">
                <a:latin typeface="+mn-lt"/>
              </a:rPr>
              <a:t>uestionnaire </a:t>
            </a:r>
            <a:r>
              <a:rPr lang="en-GB" sz="3600" dirty="0">
                <a:latin typeface="+mn-lt"/>
              </a:rPr>
              <a:t>return rates were good (</a:t>
            </a:r>
            <a:r>
              <a:rPr lang="en-GB" sz="3600" dirty="0" smtClean="0">
                <a:latin typeface="+mn-lt"/>
              </a:rPr>
              <a:t>44 </a:t>
            </a:r>
            <a:r>
              <a:rPr lang="en-GB" sz="3600" dirty="0">
                <a:latin typeface="+mn-lt"/>
              </a:rPr>
              <a:t>to date at 12 weeks). Initial clinical investigation </a:t>
            </a:r>
            <a:r>
              <a:rPr lang="en-GB" sz="3600" dirty="0" smtClean="0">
                <a:latin typeface="+mn-lt"/>
              </a:rPr>
              <a:t>(e.g. </a:t>
            </a:r>
            <a:r>
              <a:rPr lang="en-GB" sz="3600" dirty="0" smtClean="0">
                <a:latin typeface="+mn-lt"/>
              </a:rPr>
              <a:t>Saccharin </a:t>
            </a:r>
            <a:r>
              <a:rPr lang="en-GB" sz="3600" dirty="0">
                <a:latin typeface="+mn-lt"/>
              </a:rPr>
              <a:t>test, </a:t>
            </a:r>
            <a:r>
              <a:rPr lang="en-GB" sz="3600" dirty="0">
                <a:latin typeface="+mn-lt"/>
              </a:rPr>
              <a:t>rhinomanometry</a:t>
            </a:r>
            <a:r>
              <a:rPr lang="en-GB" sz="3600" dirty="0">
                <a:latin typeface="+mn-lt"/>
              </a:rPr>
              <a:t>, </a:t>
            </a:r>
            <a:r>
              <a:rPr lang="en-GB" sz="3600" dirty="0">
                <a:latin typeface="+mn-lt"/>
              </a:rPr>
              <a:t>Sniffin</a:t>
            </a:r>
            <a:r>
              <a:rPr lang="en-GB" sz="3600" dirty="0">
                <a:latin typeface="+mn-lt"/>
              </a:rPr>
              <a:t>’ Sticks) at visit 1 was also good but less good at subsequent visits (see </a:t>
            </a:r>
            <a:r>
              <a:rPr lang="en-GB" sz="3600" dirty="0" smtClean="0">
                <a:latin typeface="+mn-lt"/>
              </a:rPr>
              <a:t>Table 2)</a:t>
            </a:r>
            <a:r>
              <a:rPr lang="en-GB" sz="3600" dirty="0">
                <a:latin typeface="+mn-lt"/>
              </a:rPr>
              <a:t>. Adherence to the study protocol varied between centres. </a:t>
            </a:r>
          </a:p>
          <a:p>
            <a:pPr marL="95250" indent="0">
              <a:spcBef>
                <a:spcPts val="264"/>
              </a:spcBef>
              <a:buNone/>
            </a:pPr>
            <a:r>
              <a:rPr lang="en-US" sz="3600" b="1" dirty="0">
                <a:latin typeface="+mn-lt"/>
              </a:rPr>
              <a:t>Preliminary </a:t>
            </a:r>
            <a:r>
              <a:rPr lang="en-US" sz="3600" b="1" dirty="0" smtClean="0">
                <a:latin typeface="+mn-lt"/>
              </a:rPr>
              <a:t>results</a:t>
            </a:r>
            <a:endParaRPr lang="en-GB" sz="3600" b="1" dirty="0">
              <a:latin typeface="+mn-lt"/>
            </a:endParaRPr>
          </a:p>
          <a:p>
            <a:pPr marL="95250" indent="0">
              <a:spcBef>
                <a:spcPts val="264"/>
              </a:spcBef>
              <a:buNone/>
            </a:pPr>
            <a:r>
              <a:rPr lang="en-US" sz="3600" dirty="0">
                <a:latin typeface="+mn-lt"/>
              </a:rPr>
              <a:t>Paired t-tests on preliminary data showed mean SNOT-22 scores improved at 3 months </a:t>
            </a:r>
            <a:r>
              <a:rPr lang="en-US" sz="3600" dirty="0" smtClean="0">
                <a:latin typeface="+mn-lt"/>
              </a:rPr>
              <a:t>sustained </a:t>
            </a:r>
            <a:r>
              <a:rPr lang="en-US" sz="3600" dirty="0">
                <a:latin typeface="+mn-lt"/>
              </a:rPr>
              <a:t>at 6 </a:t>
            </a:r>
            <a:r>
              <a:rPr lang="en-US" sz="3600" dirty="0" smtClean="0">
                <a:latin typeface="+mn-lt"/>
              </a:rPr>
              <a:t>months (Table 3). A </a:t>
            </a:r>
            <a:r>
              <a:rPr lang="en-US" sz="3600" dirty="0">
                <a:latin typeface="+mn-lt"/>
              </a:rPr>
              <a:t>clinically significant (</a:t>
            </a:r>
            <a:r>
              <a:rPr lang="en-GB" sz="3600" dirty="0">
                <a:latin typeface="+mn-lt"/>
              </a:rPr>
              <a:t>≥9) point reduction in SNOT-22 scores at 3 months was seen in </a:t>
            </a:r>
            <a:r>
              <a:rPr lang="en-GB" sz="3600" dirty="0" smtClean="0">
                <a:latin typeface="+mn-lt"/>
              </a:rPr>
              <a:t>50</a:t>
            </a:r>
            <a:r>
              <a:rPr lang="en-GB" sz="3600" dirty="0" smtClean="0">
                <a:latin typeface="+mn-lt"/>
              </a:rPr>
              <a:t>%</a:t>
            </a:r>
            <a:r>
              <a:rPr lang="en-GB" sz="3600" dirty="0">
                <a:latin typeface="+mn-lt"/>
              </a:rPr>
              <a:t> </a:t>
            </a:r>
            <a:r>
              <a:rPr lang="en-GB" sz="3600" dirty="0" smtClean="0">
                <a:latin typeface="+mn-lt"/>
              </a:rPr>
              <a:t>and was higher in the </a:t>
            </a:r>
            <a:r>
              <a:rPr lang="en-GB" sz="3600" dirty="0" smtClean="0">
                <a:latin typeface="+mn-lt"/>
              </a:rPr>
              <a:t>IgE</a:t>
            </a:r>
            <a:r>
              <a:rPr lang="en-GB" sz="3600" dirty="0" smtClean="0">
                <a:latin typeface="+mn-lt"/>
              </a:rPr>
              <a:t> positive patients (Table 3, although low numbers of patients overall). </a:t>
            </a:r>
            <a:r>
              <a:rPr lang="en-GB" sz="3600" dirty="0" smtClean="0">
                <a:latin typeface="+mn-lt"/>
              </a:rPr>
              <a:t>Nine </a:t>
            </a:r>
            <a:r>
              <a:rPr lang="en-GB" sz="3600" dirty="0">
                <a:latin typeface="+mn-lt"/>
              </a:rPr>
              <a:t>patients listed for surgery to date</a:t>
            </a:r>
            <a:r>
              <a:rPr lang="en-GB" sz="3600" dirty="0"/>
              <a:t>. </a:t>
            </a:r>
            <a:endParaRPr lang="en-GB" sz="3600" dirty="0" smtClean="0"/>
          </a:p>
          <a:p>
            <a:pPr marL="95250" indent="0">
              <a:buNone/>
            </a:pPr>
            <a:endParaRPr lang="en-GB" sz="1800" dirty="0"/>
          </a:p>
          <a:p>
            <a:pPr lvl="0"/>
            <a:endParaRPr lang="en-GB" sz="1800" dirty="0"/>
          </a:p>
          <a:p>
            <a:pPr eaLnBrk="1" hangingPunct="1">
              <a:spcBef>
                <a:spcPct val="25000"/>
              </a:spcBef>
              <a:spcAft>
                <a:spcPct val="50000"/>
              </a:spcAft>
            </a:pPr>
            <a:endParaRPr lang="en-GB" sz="1800" dirty="0">
              <a:latin typeface="Calibri" charset="0"/>
              <a:cs typeface="Times New Roman" charset="0"/>
            </a:endParaRPr>
          </a:p>
        </p:txBody>
      </p:sp>
      <p:sp>
        <p:nvSpPr>
          <p:cNvPr id="1030" name="Rectangle 371"/>
          <p:cNvSpPr>
            <a:spLocks noChangeArrowheads="1"/>
          </p:cNvSpPr>
          <p:nvPr/>
        </p:nvSpPr>
        <p:spPr bwMode="auto">
          <a:xfrm>
            <a:off x="27736800" y="35052000"/>
            <a:ext cx="7772400" cy="14859000"/>
          </a:xfrm>
          <a:prstGeom prst="rect">
            <a:avLst/>
          </a:prstGeom>
          <a:gradFill flip="none" rotWithShape="1">
            <a:gsLst>
              <a:gs pos="0">
                <a:schemeClr val="accent5"/>
              </a:gs>
              <a:gs pos="100000">
                <a:srgbClr val="FFFFFF"/>
              </a:gs>
            </a:gsLst>
            <a:lin ang="5400000" scaled="0"/>
            <a:tileRect/>
          </a:gradFill>
          <a:ln>
            <a:solidFill>
              <a:schemeClr val="tx1"/>
            </a:solidFill>
          </a:ln>
          <a:extLst/>
        </p:spPr>
        <p:txBody>
          <a:bodyPr lIns="76120" tIns="38060" rIns="76120" bIns="38060"/>
          <a:lstStyle/>
          <a:p>
            <a:pPr algn="ctr" defTabSz="760413">
              <a:spcAft>
                <a:spcPts val="600"/>
              </a:spcAft>
              <a:buNone/>
            </a:pPr>
            <a:r>
              <a:rPr lang="en-GB" sz="3200" b="1" dirty="0">
                <a:latin typeface="Calibri" charset="0"/>
                <a:cs typeface="Times New Roman" charset="0"/>
              </a:rPr>
              <a:t>REFERENCES</a:t>
            </a:r>
          </a:p>
          <a:p>
            <a:pPr defTabSz="760413">
              <a:buNone/>
            </a:pPr>
            <a:r>
              <a:rPr lang="en-GB" sz="3200" dirty="0">
                <a:latin typeface="+mn-lt"/>
              </a:rPr>
              <a:t>1</a:t>
            </a:r>
            <a:r>
              <a:rPr lang="en-GB" sz="3200" dirty="0" smtClean="0">
                <a:latin typeface="+mn-lt"/>
              </a:rPr>
              <a:t>.Fokkens </a:t>
            </a:r>
            <a:r>
              <a:rPr lang="en-GB" sz="3200" dirty="0">
                <a:latin typeface="+mn-lt"/>
              </a:rPr>
              <a:t>WJ, Lund VJ, </a:t>
            </a:r>
            <a:r>
              <a:rPr lang="en-GB" sz="3200" dirty="0">
                <a:latin typeface="+mn-lt"/>
              </a:rPr>
              <a:t>Mullol</a:t>
            </a:r>
            <a:r>
              <a:rPr lang="en-GB" sz="3200" dirty="0">
                <a:latin typeface="+mn-lt"/>
              </a:rPr>
              <a:t> J, </a:t>
            </a:r>
            <a:r>
              <a:rPr lang="en-GB" sz="3200" dirty="0">
                <a:latin typeface="+mn-lt"/>
              </a:rPr>
              <a:t>Bachert</a:t>
            </a:r>
            <a:r>
              <a:rPr lang="en-GB" sz="3200" dirty="0">
                <a:latin typeface="+mn-lt"/>
              </a:rPr>
              <a:t> C, </a:t>
            </a:r>
            <a:r>
              <a:rPr lang="en-GB" sz="3200" dirty="0">
                <a:latin typeface="+mn-lt"/>
              </a:rPr>
              <a:t>Alobid</a:t>
            </a:r>
            <a:r>
              <a:rPr lang="en-GB" sz="3200" dirty="0">
                <a:latin typeface="+mn-lt"/>
              </a:rPr>
              <a:t> I, </a:t>
            </a:r>
            <a:r>
              <a:rPr lang="en-GB" sz="3200" dirty="0">
                <a:latin typeface="+mn-lt"/>
              </a:rPr>
              <a:t>Baroody</a:t>
            </a:r>
            <a:r>
              <a:rPr lang="en-GB" sz="3200" dirty="0">
                <a:latin typeface="+mn-lt"/>
              </a:rPr>
              <a:t> F, et al. EPOS 2012: European position paper on rhinosinusitis and nasal polyps 2012. A summary for </a:t>
            </a:r>
            <a:r>
              <a:rPr lang="en-GB" sz="3200" dirty="0">
                <a:latin typeface="+mn-lt"/>
              </a:rPr>
              <a:t>otorhinolaryngologists</a:t>
            </a:r>
            <a:r>
              <a:rPr lang="en-GB" sz="3200" dirty="0">
                <a:latin typeface="+mn-lt"/>
              </a:rPr>
              <a:t>. Rhinology. 2012;50(1):1-12.</a:t>
            </a:r>
          </a:p>
          <a:p>
            <a:pPr defTabSz="760413">
              <a:buNone/>
            </a:pPr>
            <a:r>
              <a:rPr lang="en-GB" sz="3200" dirty="0">
                <a:latin typeface="+mn-lt"/>
              </a:rPr>
              <a:t>2</a:t>
            </a:r>
            <a:r>
              <a:rPr lang="en-GB" sz="3200" dirty="0" smtClean="0">
                <a:latin typeface="+mn-lt"/>
              </a:rPr>
              <a:t>.Suzuki </a:t>
            </a:r>
            <a:r>
              <a:rPr lang="en-GB" sz="3200" dirty="0">
                <a:latin typeface="+mn-lt"/>
              </a:rPr>
              <a:t>H, Ikeda K, </a:t>
            </a:r>
            <a:r>
              <a:rPr lang="en-GB" sz="3200" dirty="0">
                <a:latin typeface="+mn-lt"/>
              </a:rPr>
              <a:t>Honma</a:t>
            </a:r>
            <a:r>
              <a:rPr lang="en-GB" sz="3200" dirty="0">
                <a:latin typeface="+mn-lt"/>
              </a:rPr>
              <a:t> R, </a:t>
            </a:r>
            <a:r>
              <a:rPr lang="en-GB" sz="3200" dirty="0">
                <a:latin typeface="+mn-lt"/>
              </a:rPr>
              <a:t>Gotoh</a:t>
            </a:r>
            <a:r>
              <a:rPr lang="en-GB" sz="3200" dirty="0">
                <a:latin typeface="+mn-lt"/>
              </a:rPr>
              <a:t> S, </a:t>
            </a:r>
            <a:r>
              <a:rPr lang="en-GB" sz="3200" dirty="0">
                <a:latin typeface="+mn-lt"/>
              </a:rPr>
              <a:t>Oshima</a:t>
            </a:r>
            <a:r>
              <a:rPr lang="en-GB" sz="3200" dirty="0">
                <a:latin typeface="+mn-lt"/>
              </a:rPr>
              <a:t> T, Furukawa M, et al. Prognostic factors of chronic rhinosinusitis under long-term low-dose macrolide therapy. ORL J </a:t>
            </a:r>
            <a:r>
              <a:rPr lang="en-GB" sz="3200" dirty="0">
                <a:latin typeface="+mn-lt"/>
              </a:rPr>
              <a:t>Otorhinolaryngol</a:t>
            </a:r>
            <a:r>
              <a:rPr lang="en-GB" sz="3200" dirty="0">
                <a:latin typeface="+mn-lt"/>
              </a:rPr>
              <a:t> </a:t>
            </a:r>
            <a:r>
              <a:rPr lang="en-GB" sz="3200" dirty="0">
                <a:latin typeface="+mn-lt"/>
              </a:rPr>
              <a:t>Relat</a:t>
            </a:r>
            <a:r>
              <a:rPr lang="en-GB" sz="3200" dirty="0">
                <a:latin typeface="+mn-lt"/>
              </a:rPr>
              <a:t> Spec. 2000;62(3):121-7.</a:t>
            </a:r>
          </a:p>
          <a:p>
            <a:pPr defTabSz="760413">
              <a:buNone/>
            </a:pPr>
            <a:r>
              <a:rPr lang="en-GB" sz="3200" dirty="0">
                <a:latin typeface="+mn-lt"/>
              </a:rPr>
              <a:t>3</a:t>
            </a:r>
            <a:r>
              <a:rPr lang="en-GB" sz="3200" dirty="0" smtClean="0">
                <a:latin typeface="+mn-lt"/>
              </a:rPr>
              <a:t>.Videler </a:t>
            </a:r>
            <a:r>
              <a:rPr lang="en-GB" sz="3200" dirty="0">
                <a:latin typeface="+mn-lt"/>
              </a:rPr>
              <a:t>WJ, </a:t>
            </a:r>
            <a:r>
              <a:rPr lang="en-GB" sz="3200" dirty="0">
                <a:latin typeface="+mn-lt"/>
              </a:rPr>
              <a:t>Badia</a:t>
            </a:r>
            <a:r>
              <a:rPr lang="en-GB" sz="3200" dirty="0">
                <a:latin typeface="+mn-lt"/>
              </a:rPr>
              <a:t> L, Harvey RJ, </a:t>
            </a:r>
            <a:r>
              <a:rPr lang="en-GB" sz="3200" dirty="0">
                <a:latin typeface="+mn-lt"/>
              </a:rPr>
              <a:t>Gane</a:t>
            </a:r>
            <a:r>
              <a:rPr lang="en-GB" sz="3200" dirty="0">
                <a:latin typeface="+mn-lt"/>
              </a:rPr>
              <a:t> S, </a:t>
            </a:r>
            <a:r>
              <a:rPr lang="en-GB" sz="3200" dirty="0">
                <a:latin typeface="+mn-lt"/>
              </a:rPr>
              <a:t>Georgalas</a:t>
            </a:r>
            <a:r>
              <a:rPr lang="en-GB" sz="3200" dirty="0">
                <a:latin typeface="+mn-lt"/>
              </a:rPr>
              <a:t> C, van der </a:t>
            </a:r>
            <a:r>
              <a:rPr lang="en-GB" sz="3200" dirty="0">
                <a:latin typeface="+mn-lt"/>
              </a:rPr>
              <a:t>Meulen</a:t>
            </a:r>
            <a:r>
              <a:rPr lang="en-GB" sz="3200" dirty="0">
                <a:latin typeface="+mn-lt"/>
              </a:rPr>
              <a:t> FW, et al. Lack of efficacy of long-term, low-dose azithromycin in chronic rhinosinusitis: a randomized controlled trial. Allergy. 2011;66(11):1457-68.</a:t>
            </a:r>
          </a:p>
          <a:p>
            <a:pPr defTabSz="760413">
              <a:buNone/>
            </a:pPr>
            <a:r>
              <a:rPr lang="en-GB" sz="3200" dirty="0" smtClean="0">
                <a:latin typeface="+mn-lt"/>
              </a:rPr>
              <a:t>4.Wallwork </a:t>
            </a:r>
            <a:r>
              <a:rPr lang="en-GB" sz="3200" dirty="0">
                <a:latin typeface="+mn-lt"/>
              </a:rPr>
              <a:t>B, </a:t>
            </a:r>
            <a:r>
              <a:rPr lang="en-GB" sz="3200" dirty="0">
                <a:latin typeface="+mn-lt"/>
              </a:rPr>
              <a:t>Coman</a:t>
            </a:r>
            <a:r>
              <a:rPr lang="en-GB" sz="3200" dirty="0">
                <a:latin typeface="+mn-lt"/>
              </a:rPr>
              <a:t> W, Mackay-</a:t>
            </a:r>
            <a:r>
              <a:rPr lang="en-GB" sz="3200" dirty="0">
                <a:latin typeface="+mn-lt"/>
              </a:rPr>
              <a:t>Sim</a:t>
            </a:r>
            <a:r>
              <a:rPr lang="en-GB" sz="3200" dirty="0">
                <a:latin typeface="+mn-lt"/>
              </a:rPr>
              <a:t> A, </a:t>
            </a:r>
            <a:r>
              <a:rPr lang="en-GB" sz="3200" dirty="0">
                <a:latin typeface="+mn-lt"/>
              </a:rPr>
              <a:t>Greiff</a:t>
            </a:r>
            <a:r>
              <a:rPr lang="en-GB" sz="3200" dirty="0">
                <a:latin typeface="+mn-lt"/>
              </a:rPr>
              <a:t> L, </a:t>
            </a:r>
            <a:r>
              <a:rPr lang="en-GB" sz="3200" dirty="0">
                <a:latin typeface="+mn-lt"/>
              </a:rPr>
              <a:t>Cervin</a:t>
            </a:r>
            <a:r>
              <a:rPr lang="en-GB" sz="3200" dirty="0">
                <a:latin typeface="+mn-lt"/>
              </a:rPr>
              <a:t> A. A double-blind, randomized, placebo-controlled trial of macrolide in the treatment of chronic rhinosinusitis. Laryngoscope. 2006;116(2):189-93</a:t>
            </a:r>
            <a:r>
              <a:rPr lang="en-GB" sz="3200" dirty="0" smtClean="0">
                <a:latin typeface="+mn-lt"/>
              </a:rPr>
              <a:t>.</a:t>
            </a:r>
          </a:p>
          <a:p>
            <a:pPr defTabSz="760413">
              <a:buNone/>
            </a:pPr>
            <a:r>
              <a:rPr lang="en-GB" sz="3200" dirty="0" smtClean="0">
                <a:latin typeface="+mn-lt"/>
                <a:cs typeface="Times New Roman" charset="0"/>
              </a:rPr>
              <a:t>5. Hopkins </a:t>
            </a:r>
            <a:r>
              <a:rPr lang="en-GB" sz="3200" dirty="0">
                <a:latin typeface="+mn-lt"/>
                <a:cs typeface="Times New Roman" charset="0"/>
              </a:rPr>
              <a:t>C, Gillett S, Slack R, Lund VJ, Browne JP. Psychometric validity of the 22-item Sinonasal Outcome Test. </a:t>
            </a:r>
            <a:r>
              <a:rPr lang="en-GB" sz="3200" dirty="0">
                <a:latin typeface="+mn-lt"/>
                <a:cs typeface="Times New Roman" charset="0"/>
              </a:rPr>
              <a:t>Clin</a:t>
            </a:r>
            <a:r>
              <a:rPr lang="en-GB" sz="3200" dirty="0">
                <a:latin typeface="+mn-lt"/>
                <a:cs typeface="Times New Roman" charset="0"/>
              </a:rPr>
              <a:t> </a:t>
            </a:r>
            <a:r>
              <a:rPr lang="en-GB" sz="3200" dirty="0">
                <a:latin typeface="+mn-lt"/>
                <a:cs typeface="Times New Roman" charset="0"/>
              </a:rPr>
              <a:t>Otolaryngol</a:t>
            </a:r>
            <a:r>
              <a:rPr lang="en-GB" sz="3200" dirty="0">
                <a:latin typeface="+mn-lt"/>
                <a:cs typeface="Times New Roman" charset="0"/>
              </a:rPr>
              <a:t>. 2009;34(5):447-54</a:t>
            </a:r>
            <a:r>
              <a:rPr lang="en-GB" sz="1800" dirty="0">
                <a:cs typeface="Times New Roman" charset="0"/>
              </a:rPr>
              <a:t>.</a:t>
            </a:r>
            <a:endParaRPr lang="en-GB" sz="1800" dirty="0">
              <a:cs typeface="Times New Roman" charset="0"/>
            </a:endParaRPr>
          </a:p>
        </p:txBody>
      </p:sp>
      <p:sp>
        <p:nvSpPr>
          <p:cNvPr id="81271" name="Text Box 375"/>
          <p:cNvSpPr txBox="1">
            <a:spLocks noChangeArrowheads="1"/>
          </p:cNvSpPr>
          <p:nvPr/>
        </p:nvSpPr>
        <p:spPr bwMode="auto">
          <a:xfrm>
            <a:off x="32919168" y="13613391"/>
            <a:ext cx="2838024" cy="292260"/>
          </a:xfrm>
          <a:prstGeom prst="rect">
            <a:avLst/>
          </a:prstGeom>
          <a:noFill/>
          <a:ln w="9525">
            <a:noFill/>
            <a:miter lim="800000"/>
            <a:headEnd/>
            <a:tailEnd/>
          </a:ln>
        </p:spPr>
        <p:txBody>
          <a:bodyPr lIns="76079" tIns="38037" rIns="76079" bIns="38037">
            <a:spAutoFit/>
          </a:bodyPr>
          <a:lstStyle/>
          <a:p>
            <a:pPr algn="ctr" defTabSz="761851" eaLnBrk="0" hangingPunct="0">
              <a:spcBef>
                <a:spcPct val="50000"/>
              </a:spcBef>
              <a:defRPr/>
            </a:pPr>
            <a:endParaRPr lang="en-US" sz="1400" b="1" dirty="0">
              <a:effectLst>
                <a:outerShdw blurRad="38100" dist="38100" dir="2700000" algn="tl">
                  <a:srgbClr val="000000"/>
                </a:outerShdw>
              </a:effectLst>
              <a:latin typeface="Arial" pitchFamily="34" charset="0"/>
              <a:ea typeface="+mn-ea"/>
              <a:cs typeface="Times New Roman" pitchFamily="18" charset="0"/>
            </a:endParaRPr>
          </a:p>
        </p:txBody>
      </p:sp>
      <p:sp>
        <p:nvSpPr>
          <p:cNvPr id="1032" name="Text Box 439"/>
          <p:cNvSpPr txBox="1">
            <a:spLocks noChangeArrowheads="1"/>
          </p:cNvSpPr>
          <p:nvPr/>
        </p:nvSpPr>
        <p:spPr bwMode="auto">
          <a:xfrm>
            <a:off x="27660600" y="10210800"/>
            <a:ext cx="7924800" cy="24384000"/>
          </a:xfrm>
          <a:prstGeom prst="rect">
            <a:avLst/>
          </a:prstGeom>
          <a:gradFill flip="none" rotWithShape="1">
            <a:gsLst>
              <a:gs pos="0">
                <a:schemeClr val="accent3"/>
              </a:gs>
              <a:gs pos="100000">
                <a:srgbClr val="FFFFFF"/>
              </a:gs>
            </a:gsLst>
            <a:lin ang="5400000" scaled="0"/>
            <a:tileRect/>
          </a:gradFill>
          <a:ln w="63500">
            <a:noFill/>
            <a:miter lim="800000"/>
            <a:headEnd/>
            <a:tailEnd/>
          </a:ln>
          <a:extLst/>
        </p:spPr>
        <p:txBody>
          <a:bodyPr lIns="76120" tIns="38060" rIns="76120" bIns="38060"/>
          <a:lstStyle>
            <a:lvl1pPr marL="854075" indent="-854075" defTabSz="5233988" eaLnBrk="0" hangingPunct="0">
              <a:defRPr sz="8200">
                <a:solidFill>
                  <a:schemeClr val="tx1"/>
                </a:solidFill>
                <a:latin typeface="Times New Roman" charset="0"/>
                <a:ea typeface="ＭＳ Ｐゴシック" charset="0"/>
                <a:cs typeface="ＭＳ Ｐゴシック" charset="0"/>
              </a:defRPr>
            </a:lvl1pPr>
            <a:lvl2pPr marL="742950" indent="-285750" defTabSz="5233988" eaLnBrk="0" hangingPunct="0">
              <a:defRPr sz="8200">
                <a:solidFill>
                  <a:schemeClr val="tx1"/>
                </a:solidFill>
                <a:latin typeface="Times New Roman" charset="0"/>
                <a:ea typeface="ＭＳ Ｐゴシック" charset="0"/>
              </a:defRPr>
            </a:lvl2pPr>
            <a:lvl3pPr marL="1143000" indent="-228600" defTabSz="5233988" eaLnBrk="0" hangingPunct="0">
              <a:defRPr sz="8200">
                <a:solidFill>
                  <a:schemeClr val="tx1"/>
                </a:solidFill>
                <a:latin typeface="Times New Roman" charset="0"/>
                <a:ea typeface="ＭＳ Ｐゴシック" charset="0"/>
              </a:defRPr>
            </a:lvl3pPr>
            <a:lvl4pPr marL="1600200" indent="-228600" defTabSz="5233988" eaLnBrk="0" hangingPunct="0">
              <a:defRPr sz="8200">
                <a:solidFill>
                  <a:schemeClr val="tx1"/>
                </a:solidFill>
                <a:latin typeface="Times New Roman" charset="0"/>
                <a:ea typeface="ＭＳ Ｐゴシック" charset="0"/>
              </a:defRPr>
            </a:lvl4pPr>
            <a:lvl5pPr marL="2057400" indent="-228600" defTabSz="5233988" eaLnBrk="0" hangingPunct="0">
              <a:defRPr sz="8200">
                <a:solidFill>
                  <a:schemeClr val="tx1"/>
                </a:solidFill>
                <a:latin typeface="Times New Roman" charset="0"/>
                <a:ea typeface="ＭＳ Ｐゴシック" charset="0"/>
              </a:defRPr>
            </a:lvl5pPr>
            <a:lvl6pPr marL="2514600" indent="-228600" defTabSz="5233988" eaLnBrk="0" fontAlgn="base" hangingPunct="0">
              <a:spcBef>
                <a:spcPct val="0"/>
              </a:spcBef>
              <a:spcAft>
                <a:spcPct val="0"/>
              </a:spcAft>
              <a:defRPr sz="8200">
                <a:solidFill>
                  <a:schemeClr val="tx1"/>
                </a:solidFill>
                <a:latin typeface="Times New Roman" charset="0"/>
                <a:ea typeface="ＭＳ Ｐゴシック" charset="0"/>
              </a:defRPr>
            </a:lvl6pPr>
            <a:lvl7pPr marL="2971800" indent="-228600" defTabSz="5233988" eaLnBrk="0" fontAlgn="base" hangingPunct="0">
              <a:spcBef>
                <a:spcPct val="0"/>
              </a:spcBef>
              <a:spcAft>
                <a:spcPct val="0"/>
              </a:spcAft>
              <a:defRPr sz="8200">
                <a:solidFill>
                  <a:schemeClr val="tx1"/>
                </a:solidFill>
                <a:latin typeface="Times New Roman" charset="0"/>
                <a:ea typeface="ＭＳ Ｐゴシック" charset="0"/>
              </a:defRPr>
            </a:lvl7pPr>
            <a:lvl8pPr marL="3429000" indent="-228600" defTabSz="5233988" eaLnBrk="0" fontAlgn="base" hangingPunct="0">
              <a:spcBef>
                <a:spcPct val="0"/>
              </a:spcBef>
              <a:spcAft>
                <a:spcPct val="0"/>
              </a:spcAft>
              <a:defRPr sz="8200">
                <a:solidFill>
                  <a:schemeClr val="tx1"/>
                </a:solidFill>
                <a:latin typeface="Times New Roman" charset="0"/>
                <a:ea typeface="ＭＳ Ｐゴシック" charset="0"/>
              </a:defRPr>
            </a:lvl8pPr>
            <a:lvl9pPr marL="3886200" indent="-228600" defTabSz="5233988" eaLnBrk="0" fontAlgn="base" hangingPunct="0">
              <a:spcBef>
                <a:spcPct val="0"/>
              </a:spcBef>
              <a:spcAft>
                <a:spcPct val="0"/>
              </a:spcAft>
              <a:defRPr sz="8200">
                <a:solidFill>
                  <a:schemeClr val="tx1"/>
                </a:solidFill>
                <a:latin typeface="Times New Roman" charset="0"/>
                <a:ea typeface="ＭＳ Ｐゴシック" charset="0"/>
              </a:defRPr>
            </a:lvl9pPr>
          </a:lstStyle>
          <a:p>
            <a:pPr marL="0" indent="0">
              <a:buNone/>
            </a:pPr>
            <a:r>
              <a:rPr lang="en-US" sz="3600" dirty="0">
                <a:latin typeface="+mn-lt"/>
              </a:rPr>
              <a:t>The results show that patients are willing to participate, comply with medication and adhere to study protocol and hence a full RCT is feasible. Retention rates of </a:t>
            </a:r>
            <a:r>
              <a:rPr lang="en-US" sz="3600" dirty="0" smtClean="0">
                <a:latin typeface="+mn-lt"/>
              </a:rPr>
              <a:t>96 </a:t>
            </a:r>
            <a:r>
              <a:rPr lang="en-US" sz="3600" dirty="0">
                <a:latin typeface="+mn-lt"/>
              </a:rPr>
              <a:t>% were achieved. Compliance rates with medication </a:t>
            </a:r>
            <a:r>
              <a:rPr lang="en-US" sz="3600" dirty="0" smtClean="0">
                <a:latin typeface="+mn-lt"/>
              </a:rPr>
              <a:t>was </a:t>
            </a:r>
            <a:r>
              <a:rPr lang="en-US" sz="3600" dirty="0">
                <a:latin typeface="+mn-lt"/>
              </a:rPr>
              <a:t>good and on the whole many patients viewed participations in the study as a positive action. </a:t>
            </a:r>
            <a:endParaRPr lang="en-GB" sz="3600" dirty="0">
              <a:latin typeface="+mn-lt"/>
            </a:endParaRPr>
          </a:p>
          <a:p>
            <a:pPr marL="0" indent="0">
              <a:buNone/>
            </a:pPr>
            <a:endParaRPr lang="en-GB" sz="3600" dirty="0">
              <a:latin typeface="+mn-lt"/>
            </a:endParaRPr>
          </a:p>
          <a:p>
            <a:pPr marL="0" indent="0">
              <a:buNone/>
            </a:pPr>
            <a:r>
              <a:rPr lang="en-US" sz="3600" dirty="0">
                <a:latin typeface="+mn-lt"/>
              </a:rPr>
              <a:t>As would be expected there are issues which need to be taken into account when conducting a larger study. These focus </a:t>
            </a:r>
            <a:r>
              <a:rPr lang="en-US" sz="3600" dirty="0" smtClean="0">
                <a:latin typeface="+mn-lt"/>
              </a:rPr>
              <a:t>on:</a:t>
            </a:r>
            <a:endParaRPr lang="en-GB" sz="3600" dirty="0">
              <a:latin typeface="+mn-lt"/>
            </a:endParaRPr>
          </a:p>
          <a:p>
            <a:pPr marL="0" indent="0">
              <a:buNone/>
            </a:pPr>
            <a:endParaRPr lang="en-GB" sz="3600" dirty="0">
              <a:latin typeface="+mn-lt"/>
            </a:endParaRPr>
          </a:p>
          <a:p>
            <a:pPr lvl="0"/>
            <a:r>
              <a:rPr lang="en-US" sz="3600" dirty="0">
                <a:latin typeface="+mn-lt"/>
              </a:rPr>
              <a:t>Technical issues with the tools used</a:t>
            </a:r>
            <a:endParaRPr lang="en-GB" sz="3600" dirty="0">
              <a:latin typeface="+mn-lt"/>
            </a:endParaRPr>
          </a:p>
          <a:p>
            <a:pPr lvl="0"/>
            <a:r>
              <a:rPr lang="en-US" sz="3600" dirty="0">
                <a:latin typeface="+mn-lt"/>
              </a:rPr>
              <a:t>Disparity between study centres</a:t>
            </a:r>
            <a:endParaRPr lang="en-GB" sz="3600" dirty="0">
              <a:latin typeface="+mn-lt"/>
            </a:endParaRPr>
          </a:p>
          <a:p>
            <a:pPr lvl="0"/>
            <a:r>
              <a:rPr lang="en-US" sz="3600" dirty="0">
                <a:latin typeface="+mn-lt"/>
              </a:rPr>
              <a:t>An abundance of older patient over 70 years (should the inclusion criteria be revised?)</a:t>
            </a:r>
            <a:endParaRPr lang="en-GB" sz="3600" dirty="0">
              <a:latin typeface="+mn-lt"/>
            </a:endParaRPr>
          </a:p>
          <a:p>
            <a:pPr lvl="0"/>
            <a:r>
              <a:rPr lang="en-US" sz="3600" dirty="0">
                <a:latin typeface="+mn-lt"/>
              </a:rPr>
              <a:t>Need for training and a central research nurse lead</a:t>
            </a:r>
            <a:endParaRPr lang="en-GB" sz="3600" dirty="0">
              <a:latin typeface="+mn-lt"/>
            </a:endParaRPr>
          </a:p>
          <a:p>
            <a:pPr lvl="0"/>
            <a:r>
              <a:rPr lang="en-US" sz="3600" dirty="0">
                <a:latin typeface="+mn-lt"/>
              </a:rPr>
              <a:t>Resources to ensure CT scans are performed at appropriate intervals</a:t>
            </a:r>
            <a:endParaRPr lang="en-GB" sz="3600" dirty="0">
              <a:latin typeface="+mn-lt"/>
            </a:endParaRPr>
          </a:p>
          <a:p>
            <a:pPr marL="0" indent="0">
              <a:buNone/>
            </a:pPr>
            <a:endParaRPr lang="en-GB" sz="3600" dirty="0">
              <a:latin typeface="+mn-lt"/>
            </a:endParaRPr>
          </a:p>
          <a:p>
            <a:pPr marL="0" indent="0">
              <a:buNone/>
            </a:pPr>
            <a:r>
              <a:rPr lang="en-US" sz="3600" b="1" dirty="0">
                <a:latin typeface="+mn-lt"/>
              </a:rPr>
              <a:t>With some revision of the protocol and implementation of training </a:t>
            </a:r>
            <a:r>
              <a:rPr lang="en-US" sz="3600" b="1" dirty="0" smtClean="0">
                <a:latin typeface="+mn-lt"/>
              </a:rPr>
              <a:t>recruitment to a </a:t>
            </a:r>
            <a:r>
              <a:rPr lang="en-US" sz="3600" b="1" dirty="0" smtClean="0">
                <a:latin typeface="+mn-lt"/>
              </a:rPr>
              <a:t>larger </a:t>
            </a:r>
            <a:r>
              <a:rPr lang="en-US" sz="3600" b="1" dirty="0">
                <a:latin typeface="+mn-lt"/>
              </a:rPr>
              <a:t>RCT </a:t>
            </a:r>
            <a:r>
              <a:rPr lang="en-US" sz="3600" b="1" dirty="0" smtClean="0">
                <a:latin typeface="+mn-lt"/>
              </a:rPr>
              <a:t>will become more</a:t>
            </a:r>
            <a:r>
              <a:rPr lang="en-US" sz="3600" b="1" dirty="0" smtClean="0">
                <a:latin typeface="+mn-lt"/>
              </a:rPr>
              <a:t> realistic. </a:t>
            </a:r>
            <a:endParaRPr lang="en-GB" sz="3600" dirty="0">
              <a:latin typeface="+mn-lt"/>
            </a:endParaRPr>
          </a:p>
        </p:txBody>
      </p:sp>
      <p:sp>
        <p:nvSpPr>
          <p:cNvPr id="1059" name="Rectangle 23"/>
          <p:cNvSpPr>
            <a:spLocks noChangeArrowheads="1"/>
          </p:cNvSpPr>
          <p:nvPr/>
        </p:nvSpPr>
        <p:spPr bwMode="auto">
          <a:xfrm>
            <a:off x="1" y="-877001"/>
            <a:ext cx="905824" cy="17559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228443" tIns="115080" rIns="228443" bIns="115080" anchor="ctr">
            <a:spAutoFit/>
          </a:bodyPr>
          <a:lstStyle/>
          <a:p>
            <a:pPr defTabSz="760413" eaLnBrk="0" hangingPunct="0">
              <a:spcBef>
                <a:spcPct val="20000"/>
              </a:spcBef>
              <a:buFontTx/>
              <a:buChar char="•"/>
            </a:pPr>
            <a:endParaRPr lang="en-US" dirty="0"/>
          </a:p>
        </p:txBody>
      </p:sp>
      <p:sp>
        <p:nvSpPr>
          <p:cNvPr id="1060" name="Rectangle 31"/>
          <p:cNvSpPr>
            <a:spLocks noChangeArrowheads="1"/>
          </p:cNvSpPr>
          <p:nvPr/>
        </p:nvSpPr>
        <p:spPr bwMode="auto">
          <a:xfrm>
            <a:off x="1" y="-877001"/>
            <a:ext cx="905824" cy="17559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228443" tIns="115080" rIns="228443" bIns="115080" anchor="ctr">
            <a:spAutoFit/>
          </a:bodyPr>
          <a:lstStyle/>
          <a:p>
            <a:pPr defTabSz="760413" eaLnBrk="0" hangingPunct="0">
              <a:spcBef>
                <a:spcPct val="20000"/>
              </a:spcBef>
              <a:buFontTx/>
              <a:buChar char="•"/>
            </a:pPr>
            <a:endParaRPr lang="en-US" dirty="0"/>
          </a:p>
        </p:txBody>
      </p:sp>
      <p:sp>
        <p:nvSpPr>
          <p:cNvPr id="1062" name="TextBox 38"/>
          <p:cNvSpPr txBox="1">
            <a:spLocks noChangeArrowheads="1"/>
          </p:cNvSpPr>
          <p:nvPr/>
        </p:nvSpPr>
        <p:spPr bwMode="auto">
          <a:xfrm>
            <a:off x="1501469" y="42657443"/>
            <a:ext cx="7056710" cy="990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6120" tIns="38060" rIns="76120" bIns="38060">
            <a:spAutoFit/>
          </a:bodyPr>
          <a:lstStyle>
            <a:lvl1pPr defTabSz="760413" eaLnBrk="0" hangingPunct="0">
              <a:defRPr sz="8200">
                <a:solidFill>
                  <a:schemeClr val="tx1"/>
                </a:solidFill>
                <a:latin typeface="Times New Roman" charset="0"/>
                <a:ea typeface="ＭＳ Ｐゴシック" charset="0"/>
                <a:cs typeface="ＭＳ Ｐゴシック" charset="0"/>
              </a:defRPr>
            </a:lvl1pPr>
            <a:lvl2pPr marL="742950" indent="-285750" defTabSz="760413" eaLnBrk="0" hangingPunct="0">
              <a:defRPr sz="8200">
                <a:solidFill>
                  <a:schemeClr val="tx1"/>
                </a:solidFill>
                <a:latin typeface="Times New Roman" charset="0"/>
                <a:ea typeface="ＭＳ Ｐゴシック" charset="0"/>
              </a:defRPr>
            </a:lvl2pPr>
            <a:lvl3pPr marL="1143000" indent="-228600" defTabSz="760413" eaLnBrk="0" hangingPunct="0">
              <a:defRPr sz="8200">
                <a:solidFill>
                  <a:schemeClr val="tx1"/>
                </a:solidFill>
                <a:latin typeface="Times New Roman" charset="0"/>
                <a:ea typeface="ＭＳ Ｐゴシック" charset="0"/>
              </a:defRPr>
            </a:lvl3pPr>
            <a:lvl4pPr marL="1600200" indent="-228600" defTabSz="760413" eaLnBrk="0" hangingPunct="0">
              <a:defRPr sz="8200">
                <a:solidFill>
                  <a:schemeClr val="tx1"/>
                </a:solidFill>
                <a:latin typeface="Times New Roman" charset="0"/>
                <a:ea typeface="ＭＳ Ｐゴシック" charset="0"/>
              </a:defRPr>
            </a:lvl4pPr>
            <a:lvl5pPr marL="2057400" indent="-228600" defTabSz="760413" eaLnBrk="0" hangingPunct="0">
              <a:defRPr sz="8200">
                <a:solidFill>
                  <a:schemeClr val="tx1"/>
                </a:solidFill>
                <a:latin typeface="Times New Roman" charset="0"/>
                <a:ea typeface="ＭＳ Ｐゴシック" charset="0"/>
              </a:defRPr>
            </a:lvl5pPr>
            <a:lvl6pPr marL="2514600" indent="-228600" defTabSz="760413" eaLnBrk="0" fontAlgn="base" hangingPunct="0">
              <a:spcBef>
                <a:spcPct val="0"/>
              </a:spcBef>
              <a:spcAft>
                <a:spcPct val="0"/>
              </a:spcAft>
              <a:defRPr sz="8200">
                <a:solidFill>
                  <a:schemeClr val="tx1"/>
                </a:solidFill>
                <a:latin typeface="Times New Roman" charset="0"/>
                <a:ea typeface="ＭＳ Ｐゴシック" charset="0"/>
              </a:defRPr>
            </a:lvl6pPr>
            <a:lvl7pPr marL="2971800" indent="-228600" defTabSz="760413" eaLnBrk="0" fontAlgn="base" hangingPunct="0">
              <a:spcBef>
                <a:spcPct val="0"/>
              </a:spcBef>
              <a:spcAft>
                <a:spcPct val="0"/>
              </a:spcAft>
              <a:defRPr sz="8200">
                <a:solidFill>
                  <a:schemeClr val="tx1"/>
                </a:solidFill>
                <a:latin typeface="Times New Roman" charset="0"/>
                <a:ea typeface="ＭＳ Ｐゴシック" charset="0"/>
              </a:defRPr>
            </a:lvl7pPr>
            <a:lvl8pPr marL="3429000" indent="-228600" defTabSz="760413" eaLnBrk="0" fontAlgn="base" hangingPunct="0">
              <a:spcBef>
                <a:spcPct val="0"/>
              </a:spcBef>
              <a:spcAft>
                <a:spcPct val="0"/>
              </a:spcAft>
              <a:defRPr sz="8200">
                <a:solidFill>
                  <a:schemeClr val="tx1"/>
                </a:solidFill>
                <a:latin typeface="Times New Roman" charset="0"/>
                <a:ea typeface="ＭＳ Ｐゴシック" charset="0"/>
              </a:defRPr>
            </a:lvl8pPr>
            <a:lvl9pPr marL="3886200" indent="-228600" defTabSz="760413" eaLnBrk="0" fontAlgn="base" hangingPunct="0">
              <a:spcBef>
                <a:spcPct val="0"/>
              </a:spcBef>
              <a:spcAft>
                <a:spcPct val="0"/>
              </a:spcAft>
              <a:defRPr sz="8200">
                <a:solidFill>
                  <a:schemeClr val="tx1"/>
                </a:solidFill>
                <a:latin typeface="Times New Roman" charset="0"/>
                <a:ea typeface="ＭＳ Ｐゴシック" charset="0"/>
              </a:defRPr>
            </a:lvl9pPr>
          </a:lstStyle>
          <a:p>
            <a:pPr>
              <a:spcBef>
                <a:spcPct val="20000"/>
              </a:spcBef>
            </a:pPr>
            <a:endParaRPr lang="en-GB" sz="2700" dirty="0">
              <a:latin typeface="Calibri" charset="0"/>
            </a:endParaRPr>
          </a:p>
          <a:p>
            <a:pPr>
              <a:spcBef>
                <a:spcPct val="20000"/>
              </a:spcBef>
            </a:pPr>
            <a:endParaRPr lang="en-GB" sz="2700" dirty="0"/>
          </a:p>
        </p:txBody>
      </p:sp>
      <p:pic>
        <p:nvPicPr>
          <p:cNvPr id="1066" name="Picture 51" descr="bsuhcolb-white-trans-log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057073" y="976048"/>
            <a:ext cx="10172784" cy="2542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 name="Rectangle 32"/>
          <p:cNvSpPr>
            <a:spLocks noChangeArrowheads="1"/>
          </p:cNvSpPr>
          <p:nvPr/>
        </p:nvSpPr>
        <p:spPr bwMode="auto">
          <a:xfrm>
            <a:off x="1" y="0"/>
            <a:ext cx="36576000" cy="8458200"/>
          </a:xfrm>
          <a:prstGeom prst="rect">
            <a:avLst/>
          </a:prstGeom>
          <a:gradFill rotWithShape="1">
            <a:gsLst>
              <a:gs pos="0">
                <a:srgbClr val="AFE0E4"/>
              </a:gs>
              <a:gs pos="20000">
                <a:srgbClr val="AFDEE2"/>
              </a:gs>
              <a:gs pos="100000">
                <a:srgbClr val="85AAAD"/>
              </a:gs>
            </a:gsLst>
            <a:lin ang="5400000"/>
          </a:gradFill>
          <a:ln w="9525">
            <a:solidFill>
              <a:schemeClr val="accent2">
                <a:lumMod val="60000"/>
                <a:lumOff val="40000"/>
              </a:schemeClr>
            </a:solidFill>
            <a:miter lim="800000"/>
            <a:headEnd/>
            <a:tailEnd/>
          </a:ln>
          <a:effectLst>
            <a:outerShdw dist="23000" dir="5400000" rotWithShape="0">
              <a:srgbClr val="808080">
                <a:alpha val="34999"/>
              </a:srgbClr>
            </a:outerShdw>
          </a:effectLst>
        </p:spPr>
        <p:txBody>
          <a:bodyPr wrap="none" anchor="ctr"/>
          <a:lstStyle/>
          <a:p>
            <a:pPr>
              <a:defRPr/>
            </a:pPr>
            <a:endParaRPr lang="en-GB" dirty="0">
              <a:solidFill>
                <a:srgbClr val="FFFFFF"/>
              </a:solidFill>
              <a:latin typeface="+mn-lt"/>
              <a:ea typeface="+mn-ea"/>
              <a:cs typeface="+mn-cs"/>
            </a:endParaRPr>
          </a:p>
        </p:txBody>
      </p:sp>
      <p:sp>
        <p:nvSpPr>
          <p:cNvPr id="3" name="Rectangle 2"/>
          <p:cNvSpPr>
            <a:spLocks noGrp="1" noChangeArrowheads="1"/>
          </p:cNvSpPr>
          <p:nvPr>
            <p:ph type="title"/>
          </p:nvPr>
        </p:nvSpPr>
        <p:spPr>
          <a:xfrm>
            <a:off x="5943600" y="4267200"/>
            <a:ext cx="25146000" cy="2209800"/>
          </a:xfrm>
        </p:spPr>
        <p:txBody>
          <a:bodyPr rtlCol="0">
            <a:normAutofit fontScale="90000"/>
          </a:bodyPr>
          <a:lstStyle/>
          <a:p>
            <a:pPr defTabSz="4175613" fontAlgn="auto">
              <a:spcAft>
                <a:spcPts val="0"/>
              </a:spcAft>
              <a:defRPr/>
            </a:pPr>
            <a:r>
              <a:rPr lang="en-GB" sz="8800" b="1" dirty="0"/>
              <a:t>PRELIMINARY FINDINGS FROM THE FEASIBILITY STUDY FOR A RANDOMISED CONTROLLED TRIAL OF </a:t>
            </a:r>
            <a:r>
              <a:rPr lang="en-US" sz="8800" b="1" dirty="0"/>
              <a:t>CLARITHROMYCIN IN CHRONIC RHINOSINUSITIS</a:t>
            </a:r>
            <a:r>
              <a:rPr lang="en-GB" sz="8800" b="1" dirty="0"/>
              <a:t/>
            </a:r>
            <a:br>
              <a:rPr lang="en-GB" sz="8800" b="1" dirty="0"/>
            </a:br>
            <a:endParaRPr lang="en-GB" sz="8200" b="1" dirty="0" smtClean="0">
              <a:latin typeface="Calibri"/>
              <a:cs typeface="Calibri"/>
            </a:endParaRPr>
          </a:p>
        </p:txBody>
      </p:sp>
      <p:sp>
        <p:nvSpPr>
          <p:cNvPr id="1070" name="Text Box 49"/>
          <p:cNvSpPr txBox="1">
            <a:spLocks noChangeArrowheads="1"/>
          </p:cNvSpPr>
          <p:nvPr/>
        </p:nvSpPr>
        <p:spPr bwMode="auto">
          <a:xfrm>
            <a:off x="6248400" y="6553200"/>
            <a:ext cx="23393400" cy="1855929"/>
          </a:xfrm>
          <a:prstGeom prst="rect">
            <a:avLst/>
          </a:prstGeom>
          <a:noFill/>
          <a:ln w="63500">
            <a:solidFill>
              <a:srgbClr val="FFFFFF"/>
            </a:solidFill>
            <a:miter lim="800000"/>
            <a:headEnd/>
            <a:tailEnd/>
          </a:ln>
          <a:extLst>
            <a:ext uri="{909E8E84-426E-40dd-AFC4-6F175D3DCCD1}">
              <a14:hiddenFill xmlns:a14="http://schemas.microsoft.com/office/drawing/2010/main">
                <a:solidFill>
                  <a:srgbClr val="FFFFFF"/>
                </a:solidFill>
              </a14:hiddenFill>
            </a:ext>
          </a:extLst>
        </p:spPr>
        <p:txBody>
          <a:bodyPr wrap="square" lIns="228443" tIns="115080" rIns="228443" bIns="115080">
            <a:spAutoFit/>
          </a:bodyPr>
          <a:lstStyle>
            <a:lvl1pPr marL="854075" indent="-854075" defTabSz="5233988" eaLnBrk="0" hangingPunct="0">
              <a:defRPr sz="8200">
                <a:solidFill>
                  <a:schemeClr val="tx1"/>
                </a:solidFill>
                <a:latin typeface="Times New Roman" charset="0"/>
                <a:ea typeface="ＭＳ Ｐゴシック" charset="0"/>
                <a:cs typeface="ＭＳ Ｐゴシック" charset="0"/>
              </a:defRPr>
            </a:lvl1pPr>
            <a:lvl2pPr marL="742950" indent="-285750" defTabSz="5233988" eaLnBrk="0" hangingPunct="0">
              <a:defRPr sz="8200">
                <a:solidFill>
                  <a:schemeClr val="tx1"/>
                </a:solidFill>
                <a:latin typeface="Times New Roman" charset="0"/>
                <a:ea typeface="ＭＳ Ｐゴシック" charset="0"/>
              </a:defRPr>
            </a:lvl2pPr>
            <a:lvl3pPr marL="1143000" indent="-228600" defTabSz="5233988" eaLnBrk="0" hangingPunct="0">
              <a:defRPr sz="8200">
                <a:solidFill>
                  <a:schemeClr val="tx1"/>
                </a:solidFill>
                <a:latin typeface="Times New Roman" charset="0"/>
                <a:ea typeface="ＭＳ Ｐゴシック" charset="0"/>
              </a:defRPr>
            </a:lvl3pPr>
            <a:lvl4pPr marL="1600200" indent="-228600" defTabSz="5233988" eaLnBrk="0" hangingPunct="0">
              <a:defRPr sz="8200">
                <a:solidFill>
                  <a:schemeClr val="tx1"/>
                </a:solidFill>
                <a:latin typeface="Times New Roman" charset="0"/>
                <a:ea typeface="ＭＳ Ｐゴシック" charset="0"/>
              </a:defRPr>
            </a:lvl4pPr>
            <a:lvl5pPr marL="2057400" indent="-228600" defTabSz="5233988" eaLnBrk="0" hangingPunct="0">
              <a:defRPr sz="8200">
                <a:solidFill>
                  <a:schemeClr val="tx1"/>
                </a:solidFill>
                <a:latin typeface="Times New Roman" charset="0"/>
                <a:ea typeface="ＭＳ Ｐゴシック" charset="0"/>
              </a:defRPr>
            </a:lvl5pPr>
            <a:lvl6pPr marL="2514600" indent="-228600" defTabSz="5233988" eaLnBrk="0" fontAlgn="base" hangingPunct="0">
              <a:spcBef>
                <a:spcPct val="0"/>
              </a:spcBef>
              <a:spcAft>
                <a:spcPct val="0"/>
              </a:spcAft>
              <a:defRPr sz="8200">
                <a:solidFill>
                  <a:schemeClr val="tx1"/>
                </a:solidFill>
                <a:latin typeface="Times New Roman" charset="0"/>
                <a:ea typeface="ＭＳ Ｐゴシック" charset="0"/>
              </a:defRPr>
            </a:lvl6pPr>
            <a:lvl7pPr marL="2971800" indent="-228600" defTabSz="5233988" eaLnBrk="0" fontAlgn="base" hangingPunct="0">
              <a:spcBef>
                <a:spcPct val="0"/>
              </a:spcBef>
              <a:spcAft>
                <a:spcPct val="0"/>
              </a:spcAft>
              <a:defRPr sz="8200">
                <a:solidFill>
                  <a:schemeClr val="tx1"/>
                </a:solidFill>
                <a:latin typeface="Times New Roman" charset="0"/>
                <a:ea typeface="ＭＳ Ｐゴシック" charset="0"/>
              </a:defRPr>
            </a:lvl7pPr>
            <a:lvl8pPr marL="3429000" indent="-228600" defTabSz="5233988" eaLnBrk="0" fontAlgn="base" hangingPunct="0">
              <a:spcBef>
                <a:spcPct val="0"/>
              </a:spcBef>
              <a:spcAft>
                <a:spcPct val="0"/>
              </a:spcAft>
              <a:defRPr sz="8200">
                <a:solidFill>
                  <a:schemeClr val="tx1"/>
                </a:solidFill>
                <a:latin typeface="Times New Roman" charset="0"/>
                <a:ea typeface="ＭＳ Ｐゴシック" charset="0"/>
              </a:defRPr>
            </a:lvl8pPr>
            <a:lvl9pPr marL="3886200" indent="-228600" defTabSz="5233988" eaLnBrk="0" fontAlgn="base" hangingPunct="0">
              <a:spcBef>
                <a:spcPct val="0"/>
              </a:spcBef>
              <a:spcAft>
                <a:spcPct val="0"/>
              </a:spcAft>
              <a:defRPr sz="8200">
                <a:solidFill>
                  <a:schemeClr val="tx1"/>
                </a:solidFill>
                <a:latin typeface="Times New Roman" charset="0"/>
                <a:ea typeface="ＭＳ Ｐゴシック" charset="0"/>
              </a:defRPr>
            </a:lvl9pPr>
          </a:lstStyle>
          <a:p>
            <a:pPr marL="0" indent="0" algn="ctr">
              <a:spcBef>
                <a:spcPct val="50000"/>
              </a:spcBef>
              <a:buNone/>
            </a:pPr>
            <a:r>
              <a:rPr lang="en-US" sz="4400" dirty="0">
                <a:latin typeface="+mn-lt"/>
              </a:rPr>
              <a:t>J Bewick, </a:t>
            </a:r>
            <a:r>
              <a:rPr lang="en-US" sz="4400" dirty="0" smtClean="0">
                <a:latin typeface="+mn-lt"/>
              </a:rPr>
              <a:t>L Masterson, S </a:t>
            </a:r>
            <a:r>
              <a:rPr lang="en-US" sz="4400" dirty="0">
                <a:latin typeface="+mn-lt"/>
              </a:rPr>
              <a:t>Carrie, V S </a:t>
            </a:r>
            <a:r>
              <a:rPr lang="en-US" sz="4400" dirty="0">
                <a:latin typeface="+mn-lt"/>
              </a:rPr>
              <a:t>Sunkaraneni</a:t>
            </a:r>
            <a:r>
              <a:rPr lang="en-US" sz="4400" dirty="0">
                <a:latin typeface="+mn-lt"/>
              </a:rPr>
              <a:t>, S K Ahmed, A </a:t>
            </a:r>
            <a:r>
              <a:rPr lang="en-US" sz="4400" dirty="0">
                <a:latin typeface="+mn-lt"/>
              </a:rPr>
              <a:t>Sama</a:t>
            </a:r>
            <a:r>
              <a:rPr lang="en-US" sz="4400" dirty="0">
                <a:latin typeface="+mn-lt"/>
              </a:rPr>
              <a:t>, C Hopkins </a:t>
            </a:r>
            <a:r>
              <a:rPr lang="en-US" sz="4400" dirty="0" smtClean="0">
                <a:latin typeface="+mn-lt"/>
              </a:rPr>
              <a:t>&amp; C </a:t>
            </a:r>
            <a:r>
              <a:rPr lang="en-US" sz="4400" dirty="0" smtClean="0">
                <a:latin typeface="+mn-lt"/>
              </a:rPr>
              <a:t>Philpott</a:t>
            </a:r>
            <a:endParaRPr lang="en-GB" sz="4100" dirty="0">
              <a:solidFill>
                <a:schemeClr val="tx2"/>
              </a:solidFill>
              <a:latin typeface="+mn-lt"/>
            </a:endParaRPr>
          </a:p>
          <a:p>
            <a:pPr marL="0" indent="0" algn="ctr">
              <a:spcBef>
                <a:spcPct val="50000"/>
              </a:spcBef>
              <a:buNone/>
            </a:pPr>
            <a:r>
              <a:rPr lang="en-GB" sz="4100" dirty="0" smtClean="0">
                <a:solidFill>
                  <a:schemeClr val="tx2"/>
                </a:solidFill>
                <a:latin typeface="+mn-lt"/>
              </a:rPr>
              <a:t>Presenter: J Bewick, James Paget University Hospital, </a:t>
            </a:r>
            <a:r>
              <a:rPr lang="en-GB" sz="4100" dirty="0" smtClean="0">
                <a:solidFill>
                  <a:schemeClr val="tx2"/>
                </a:solidFill>
                <a:latin typeface="+mn-lt"/>
              </a:rPr>
              <a:t>jessica.bewick@gmail.com</a:t>
            </a:r>
            <a:endParaRPr lang="en-GB" sz="4100" dirty="0">
              <a:solidFill>
                <a:schemeClr val="tx2"/>
              </a:solidFill>
              <a:latin typeface="+mn-lt"/>
            </a:endParaRPr>
          </a:p>
        </p:txBody>
      </p:sp>
      <p:pic>
        <p:nvPicPr>
          <p:cNvPr id="8" name="Picture 7"/>
          <p:cNvPicPr>
            <a:picLocks noChangeAspect="1"/>
          </p:cNvPicPr>
          <p:nvPr/>
        </p:nvPicPr>
        <p:blipFill>
          <a:blip r:embed="rId3"/>
          <a:stretch>
            <a:fillRect/>
          </a:stretch>
        </p:blipFill>
        <p:spPr>
          <a:xfrm>
            <a:off x="29981025" y="5334000"/>
            <a:ext cx="6594975" cy="2362200"/>
          </a:xfrm>
          <a:prstGeom prst="rect">
            <a:avLst/>
          </a:prstGeom>
        </p:spPr>
      </p:pic>
      <p:pic>
        <p:nvPicPr>
          <p:cNvPr id="26" name="Picture 2" descr="James Paget University Hospitals"/>
          <p:cNvPicPr>
            <a:picLocks noChangeAspect="1" noChangeArrowheads="1"/>
          </p:cNvPicPr>
          <p:nvPr/>
        </p:nvPicPr>
        <p:blipFill>
          <a:blip r:embed="rId4">
            <a:extLst>
              <a:ext uri="{28A0092B-C50C-407E-A947-70E740481C1C}">
                <a14:useLocalDpi xmlns:a14="http://schemas.microsoft.com/office/drawing/2010/main" val="0"/>
              </a:ext>
            </a:extLst>
          </a:blip>
          <a:srcRect l="58307" b="32318"/>
          <a:stretch>
            <a:fillRect/>
          </a:stretch>
        </p:blipFill>
        <p:spPr bwMode="auto">
          <a:xfrm>
            <a:off x="0" y="762001"/>
            <a:ext cx="57912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Box 11"/>
          <p:cNvSpPr txBox="1"/>
          <p:nvPr/>
        </p:nvSpPr>
        <p:spPr>
          <a:xfrm>
            <a:off x="13106400" y="9372600"/>
            <a:ext cx="2819400" cy="723275"/>
          </a:xfrm>
          <a:prstGeom prst="rect">
            <a:avLst/>
          </a:prstGeom>
          <a:noFill/>
        </p:spPr>
        <p:txBody>
          <a:bodyPr wrap="square" rtlCol="0">
            <a:spAutoFit/>
          </a:bodyPr>
          <a:lstStyle/>
          <a:p>
            <a:pPr>
              <a:buNone/>
            </a:pPr>
            <a:r>
              <a:rPr lang="en-US" sz="4100" b="1" dirty="0" smtClean="0">
                <a:latin typeface="+mj-lt"/>
              </a:rPr>
              <a:t>METHODS</a:t>
            </a:r>
            <a:endParaRPr lang="en-US" sz="4100" b="1" dirty="0">
              <a:latin typeface="+mj-lt"/>
            </a:endParaRPr>
          </a:p>
        </p:txBody>
      </p:sp>
      <p:sp>
        <p:nvSpPr>
          <p:cNvPr id="30" name="TextBox 29"/>
          <p:cNvSpPr txBox="1"/>
          <p:nvPr/>
        </p:nvSpPr>
        <p:spPr>
          <a:xfrm>
            <a:off x="3048000" y="9372600"/>
            <a:ext cx="3810000" cy="723275"/>
          </a:xfrm>
          <a:prstGeom prst="rect">
            <a:avLst/>
          </a:prstGeom>
          <a:noFill/>
        </p:spPr>
        <p:txBody>
          <a:bodyPr wrap="square" rtlCol="0">
            <a:spAutoFit/>
          </a:bodyPr>
          <a:lstStyle/>
          <a:p>
            <a:pPr>
              <a:buNone/>
            </a:pPr>
            <a:r>
              <a:rPr lang="en-US" sz="4100" b="1" dirty="0" smtClean="0">
                <a:latin typeface="+mj-lt"/>
              </a:rPr>
              <a:t>INTRODUCTION</a:t>
            </a:r>
            <a:endParaRPr lang="en-US" sz="4100" b="1" dirty="0">
              <a:latin typeface="+mj-lt"/>
            </a:endParaRPr>
          </a:p>
        </p:txBody>
      </p:sp>
      <p:sp>
        <p:nvSpPr>
          <p:cNvPr id="31" name="TextBox 30"/>
          <p:cNvSpPr txBox="1"/>
          <p:nvPr/>
        </p:nvSpPr>
        <p:spPr>
          <a:xfrm>
            <a:off x="22098000" y="9372600"/>
            <a:ext cx="2819400" cy="723275"/>
          </a:xfrm>
          <a:prstGeom prst="rect">
            <a:avLst/>
          </a:prstGeom>
          <a:noFill/>
        </p:spPr>
        <p:txBody>
          <a:bodyPr wrap="square" rtlCol="0">
            <a:spAutoFit/>
          </a:bodyPr>
          <a:lstStyle/>
          <a:p>
            <a:pPr>
              <a:buNone/>
            </a:pPr>
            <a:r>
              <a:rPr lang="en-US" sz="4100" b="1" dirty="0" smtClean="0">
                <a:latin typeface="+mj-lt"/>
              </a:rPr>
              <a:t>RESULTS</a:t>
            </a:r>
            <a:endParaRPr lang="en-US" sz="4100" b="1" dirty="0">
              <a:latin typeface="+mj-lt"/>
            </a:endParaRPr>
          </a:p>
        </p:txBody>
      </p:sp>
      <p:sp>
        <p:nvSpPr>
          <p:cNvPr id="32" name="TextBox 31"/>
          <p:cNvSpPr txBox="1"/>
          <p:nvPr/>
        </p:nvSpPr>
        <p:spPr>
          <a:xfrm>
            <a:off x="30251400" y="9372600"/>
            <a:ext cx="3200400" cy="723275"/>
          </a:xfrm>
          <a:prstGeom prst="rect">
            <a:avLst/>
          </a:prstGeom>
          <a:noFill/>
        </p:spPr>
        <p:txBody>
          <a:bodyPr wrap="square" rtlCol="0">
            <a:spAutoFit/>
          </a:bodyPr>
          <a:lstStyle/>
          <a:p>
            <a:pPr>
              <a:buNone/>
            </a:pPr>
            <a:r>
              <a:rPr lang="en-US" sz="4100" b="1" dirty="0" smtClean="0">
                <a:latin typeface="+mj-lt"/>
              </a:rPr>
              <a:t>DISCUSSION</a:t>
            </a:r>
            <a:endParaRPr lang="en-US" sz="4100" b="1" dirty="0">
              <a:latin typeface="+mj-lt"/>
            </a:endParaRPr>
          </a:p>
        </p:txBody>
      </p:sp>
      <p:pic>
        <p:nvPicPr>
          <p:cNvPr id="4" name="Picture 3" descr="horizontal logo.pdf"/>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7051000" y="966536"/>
            <a:ext cx="8077200" cy="1700463"/>
          </a:xfrm>
          <a:prstGeom prst="rect">
            <a:avLst/>
          </a:prstGeom>
        </p:spPr>
      </p:pic>
      <p:graphicFrame>
        <p:nvGraphicFramePr>
          <p:cNvPr id="25" name="Diagram 24"/>
          <p:cNvGraphicFramePr/>
          <p:nvPr>
            <p:extLst>
              <p:ext uri="{D42A27DB-BD31-4B8C-83A1-F6EECF244321}">
                <p14:modId xmlns:p14="http://schemas.microsoft.com/office/powerpoint/2010/main" val="3821895034"/>
              </p:ext>
            </p:extLst>
          </p:nvPr>
        </p:nvGraphicFramePr>
        <p:xfrm>
          <a:off x="1066800" y="35204400"/>
          <a:ext cx="7543799" cy="14478000"/>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graphicFrame>
        <p:nvGraphicFramePr>
          <p:cNvPr id="7" name="Table 6"/>
          <p:cNvGraphicFramePr>
            <a:graphicFrameLocks noGrp="1"/>
          </p:cNvGraphicFramePr>
          <p:nvPr>
            <p:extLst>
              <p:ext uri="{D42A27DB-BD31-4B8C-83A1-F6EECF244321}">
                <p14:modId xmlns:p14="http://schemas.microsoft.com/office/powerpoint/2010/main" val="852784140"/>
              </p:ext>
            </p:extLst>
          </p:nvPr>
        </p:nvGraphicFramePr>
        <p:xfrm>
          <a:off x="9906000" y="35052001"/>
          <a:ext cx="17297400" cy="7837680"/>
        </p:xfrm>
        <a:graphic>
          <a:graphicData uri="http://schemas.openxmlformats.org/drawingml/2006/table">
            <a:tbl>
              <a:tblPr firstRow="1" bandRow="1">
                <a:tableStyleId>{5C22544A-7EE6-4342-B048-85BDC9FD1C3A}</a:tableStyleId>
              </a:tblPr>
              <a:tblGrid>
                <a:gridCol w="17297400"/>
              </a:tblGrid>
              <a:tr h="810546">
                <a:tc>
                  <a:txBody>
                    <a:bodyPr/>
                    <a:lstStyle/>
                    <a:p>
                      <a:pPr>
                        <a:lnSpc>
                          <a:spcPct val="115000"/>
                        </a:lnSpc>
                        <a:spcAft>
                          <a:spcPts val="1000"/>
                        </a:spcAft>
                      </a:pPr>
                      <a:r>
                        <a:rPr lang="en-US" sz="3600" dirty="0" smtClean="0">
                          <a:solidFill>
                            <a:schemeClr val="bg1"/>
                          </a:solidFill>
                          <a:effectLst/>
                          <a:uFill>
                            <a:solidFill>
                              <a:srgbClr val="000000"/>
                            </a:solidFill>
                          </a:uFill>
                          <a:latin typeface="Calibri"/>
                          <a:ea typeface="Cambria"/>
                          <a:cs typeface="Arial"/>
                        </a:rPr>
                        <a:t>Table 1</a:t>
                      </a:r>
                      <a:r>
                        <a:rPr lang="en-US" sz="3600" baseline="0" dirty="0" smtClean="0">
                          <a:solidFill>
                            <a:schemeClr val="bg1"/>
                          </a:solidFill>
                          <a:effectLst/>
                          <a:uFill>
                            <a:solidFill>
                              <a:srgbClr val="000000"/>
                            </a:solidFill>
                          </a:uFill>
                          <a:latin typeface="Calibri"/>
                          <a:ea typeface="Cambria"/>
                          <a:cs typeface="Arial"/>
                        </a:rPr>
                        <a:t> </a:t>
                      </a:r>
                      <a:r>
                        <a:rPr lang="en-US" sz="3600" dirty="0" smtClean="0">
                          <a:solidFill>
                            <a:schemeClr val="bg1"/>
                          </a:solidFill>
                          <a:effectLst/>
                          <a:uFill>
                            <a:solidFill>
                              <a:srgbClr val="000000"/>
                            </a:solidFill>
                          </a:uFill>
                          <a:latin typeface="Calibri"/>
                          <a:ea typeface="Cambria"/>
                          <a:cs typeface="Arial"/>
                        </a:rPr>
                        <a:t>Patient feedback (15 interviewed </a:t>
                      </a:r>
                      <a:r>
                        <a:rPr lang="en-US" sz="3600" dirty="0" smtClean="0">
                          <a:solidFill>
                            <a:schemeClr val="bg1"/>
                          </a:solidFill>
                          <a:effectLst/>
                          <a:uFill>
                            <a:solidFill>
                              <a:srgbClr val="000000"/>
                            </a:solidFill>
                          </a:uFill>
                          <a:latin typeface="Calibri"/>
                          <a:ea typeface="Cambria"/>
                          <a:cs typeface="Arial"/>
                        </a:rPr>
                        <a:t>to</a:t>
                      </a:r>
                      <a:r>
                        <a:rPr lang="en-US" sz="3600" baseline="0" dirty="0" smtClean="0">
                          <a:solidFill>
                            <a:schemeClr val="bg1"/>
                          </a:solidFill>
                          <a:effectLst/>
                          <a:uFill>
                            <a:solidFill>
                              <a:srgbClr val="000000"/>
                            </a:solidFill>
                          </a:uFill>
                          <a:latin typeface="Calibri"/>
                          <a:ea typeface="Cambria"/>
                          <a:cs typeface="Arial"/>
                        </a:rPr>
                        <a:t> date</a:t>
                      </a:r>
                      <a:r>
                        <a:rPr lang="en-US" sz="3600" dirty="0" smtClean="0">
                          <a:solidFill>
                            <a:schemeClr val="bg1"/>
                          </a:solidFill>
                          <a:effectLst/>
                          <a:uFill>
                            <a:solidFill>
                              <a:srgbClr val="000000"/>
                            </a:solidFill>
                          </a:uFill>
                          <a:latin typeface="Calibri"/>
                          <a:ea typeface="Cambria"/>
                          <a:cs typeface="Arial"/>
                        </a:rPr>
                        <a:t> </a:t>
                      </a:r>
                      <a:r>
                        <a:rPr lang="en-US" sz="3600" dirty="0" smtClean="0">
                          <a:solidFill>
                            <a:schemeClr val="bg1"/>
                          </a:solidFill>
                          <a:effectLst/>
                          <a:uFill>
                            <a:solidFill>
                              <a:srgbClr val="000000"/>
                            </a:solidFill>
                          </a:uFill>
                          <a:latin typeface="Calibri"/>
                          <a:ea typeface="Cambria"/>
                          <a:cs typeface="Arial"/>
                        </a:rPr>
                        <a:t>after 6 months in trial)</a:t>
                      </a:r>
                      <a:endParaRPr lang="en-GB" sz="3600" dirty="0">
                        <a:solidFill>
                          <a:schemeClr val="bg1"/>
                        </a:solidFill>
                        <a:effectLst/>
                        <a:uFill>
                          <a:solidFill>
                            <a:srgbClr val="000000"/>
                          </a:solidFill>
                        </a:uFill>
                        <a:latin typeface="Cambria"/>
                        <a:ea typeface="Cambria"/>
                        <a:cs typeface="Cambria"/>
                      </a:endParaRPr>
                    </a:p>
                  </a:txBody>
                  <a:tcPr>
                    <a:lnL w="57150" cap="flat" cmpd="sng" algn="ctr">
                      <a:solidFill>
                        <a:scrgbClr r="0" g="0" b="0"/>
                      </a:solidFill>
                      <a:prstDash val="solid"/>
                      <a:round/>
                      <a:headEnd type="none" w="med" len="med"/>
                      <a:tailEnd type="none" w="med" len="med"/>
                    </a:lnL>
                    <a:lnR w="57150" cap="flat" cmpd="sng" algn="ctr">
                      <a:solidFill>
                        <a:scrgbClr r="0" g="0" b="0"/>
                      </a:solidFill>
                      <a:prstDash val="solid"/>
                      <a:round/>
                      <a:headEnd type="none" w="med" len="med"/>
                      <a:tailEnd type="none" w="med" len="med"/>
                    </a:lnR>
                    <a:lnT w="57150" cap="flat" cmpd="sng" algn="ctr">
                      <a:solidFill>
                        <a:scrgbClr r="0" g="0" b="0"/>
                      </a:solidFill>
                      <a:prstDash val="solid"/>
                      <a:round/>
                      <a:headEnd type="none" w="med" len="med"/>
                      <a:tailEnd type="none" w="med" len="med"/>
                    </a:lnT>
                  </a:tcPr>
                </a:tc>
              </a:tr>
              <a:tr h="810546">
                <a:tc>
                  <a:txBody>
                    <a:bodyPr/>
                    <a:lstStyle/>
                    <a:p>
                      <a:pPr>
                        <a:lnSpc>
                          <a:spcPct val="115000"/>
                        </a:lnSpc>
                        <a:spcAft>
                          <a:spcPts val="1000"/>
                        </a:spcAft>
                      </a:pPr>
                      <a:r>
                        <a:rPr lang="en-US" sz="3600" dirty="0">
                          <a:solidFill>
                            <a:srgbClr val="000000"/>
                          </a:solidFill>
                          <a:effectLst/>
                          <a:uFill>
                            <a:solidFill>
                              <a:srgbClr val="000000"/>
                            </a:solidFill>
                          </a:uFill>
                          <a:latin typeface="Calibri"/>
                          <a:ea typeface="Cambria"/>
                          <a:cs typeface="Arial"/>
                        </a:rPr>
                        <a:t>11 – ‘</a:t>
                      </a:r>
                      <a:r>
                        <a:rPr lang="en-US" sz="3600" i="1" dirty="0">
                          <a:solidFill>
                            <a:srgbClr val="000000"/>
                          </a:solidFill>
                          <a:effectLst/>
                          <a:uFill>
                            <a:solidFill>
                              <a:srgbClr val="000000"/>
                            </a:solidFill>
                          </a:uFill>
                          <a:latin typeface="Calibri"/>
                          <a:ea typeface="Cambria"/>
                          <a:cs typeface="Arial"/>
                        </a:rPr>
                        <a:t>no negative aspects’</a:t>
                      </a:r>
                      <a:endParaRPr lang="en-GB" sz="3600" dirty="0">
                        <a:solidFill>
                          <a:srgbClr val="000000"/>
                        </a:solidFill>
                        <a:effectLst/>
                        <a:uFill>
                          <a:solidFill>
                            <a:srgbClr val="000000"/>
                          </a:solidFill>
                        </a:uFill>
                        <a:latin typeface="Cambria"/>
                        <a:ea typeface="Cambria"/>
                        <a:cs typeface="Cambria"/>
                      </a:endParaRPr>
                    </a:p>
                  </a:txBody>
                  <a:tcPr>
                    <a:lnL w="57150" cap="flat" cmpd="sng" algn="ctr">
                      <a:solidFill>
                        <a:scrgbClr r="0" g="0" b="0"/>
                      </a:solidFill>
                      <a:prstDash val="solid"/>
                      <a:round/>
                      <a:headEnd type="none" w="med" len="med"/>
                      <a:tailEnd type="none" w="med" len="med"/>
                    </a:lnL>
                    <a:lnR w="57150" cap="flat" cmpd="sng" algn="ctr">
                      <a:solidFill>
                        <a:scrgbClr r="0" g="0" b="0"/>
                      </a:solidFill>
                      <a:prstDash val="solid"/>
                      <a:round/>
                      <a:headEnd type="none" w="med" len="med"/>
                      <a:tailEnd type="none" w="med" len="med"/>
                    </a:lnR>
                  </a:tcPr>
                </a:tc>
              </a:tr>
              <a:tr h="810546">
                <a:tc>
                  <a:txBody>
                    <a:bodyPr/>
                    <a:lstStyle/>
                    <a:p>
                      <a:pPr>
                        <a:lnSpc>
                          <a:spcPct val="115000"/>
                        </a:lnSpc>
                        <a:spcAft>
                          <a:spcPts val="1000"/>
                        </a:spcAft>
                      </a:pPr>
                      <a:r>
                        <a:rPr lang="en-US" sz="3600" dirty="0">
                          <a:solidFill>
                            <a:srgbClr val="000000"/>
                          </a:solidFill>
                          <a:effectLst/>
                          <a:uFill>
                            <a:solidFill>
                              <a:srgbClr val="000000"/>
                            </a:solidFill>
                          </a:uFill>
                          <a:latin typeface="Calibri"/>
                          <a:ea typeface="Cambria"/>
                          <a:cs typeface="Arial"/>
                        </a:rPr>
                        <a:t>1 – discomfort with saccharin tablet</a:t>
                      </a:r>
                      <a:endParaRPr lang="en-GB" sz="3600" dirty="0">
                        <a:solidFill>
                          <a:srgbClr val="000000"/>
                        </a:solidFill>
                        <a:effectLst/>
                        <a:uFill>
                          <a:solidFill>
                            <a:srgbClr val="000000"/>
                          </a:solidFill>
                        </a:uFill>
                        <a:latin typeface="Cambria"/>
                        <a:ea typeface="Cambria"/>
                        <a:cs typeface="Cambria"/>
                      </a:endParaRPr>
                    </a:p>
                  </a:txBody>
                  <a:tcPr>
                    <a:lnL w="57150" cap="flat" cmpd="sng" algn="ctr">
                      <a:solidFill>
                        <a:scrgbClr r="0" g="0" b="0"/>
                      </a:solidFill>
                      <a:prstDash val="solid"/>
                      <a:round/>
                      <a:headEnd type="none" w="med" len="med"/>
                      <a:tailEnd type="none" w="med" len="med"/>
                    </a:lnL>
                    <a:lnR w="57150" cap="flat" cmpd="sng" algn="ctr">
                      <a:solidFill>
                        <a:scrgbClr r="0" g="0" b="0"/>
                      </a:solidFill>
                      <a:prstDash val="solid"/>
                      <a:round/>
                      <a:headEnd type="none" w="med" len="med"/>
                      <a:tailEnd type="none" w="med" len="med"/>
                    </a:lnR>
                  </a:tcPr>
                </a:tc>
              </a:tr>
              <a:tr h="810546">
                <a:tc>
                  <a:txBody>
                    <a:bodyPr/>
                    <a:lstStyle/>
                    <a:p>
                      <a:pPr>
                        <a:lnSpc>
                          <a:spcPct val="115000"/>
                        </a:lnSpc>
                        <a:spcAft>
                          <a:spcPts val="1000"/>
                        </a:spcAft>
                      </a:pPr>
                      <a:r>
                        <a:rPr lang="en-US" sz="3600" dirty="0">
                          <a:solidFill>
                            <a:srgbClr val="000000"/>
                          </a:solidFill>
                          <a:effectLst/>
                          <a:uFill>
                            <a:solidFill>
                              <a:srgbClr val="000000"/>
                            </a:solidFill>
                          </a:uFill>
                          <a:latin typeface="Calibri"/>
                          <a:ea typeface="Cambria"/>
                          <a:cs typeface="Arial"/>
                        </a:rPr>
                        <a:t>1 - </a:t>
                      </a:r>
                      <a:r>
                        <a:rPr lang="en-GB" sz="3600" dirty="0">
                          <a:solidFill>
                            <a:srgbClr val="000000"/>
                          </a:solidFill>
                          <a:effectLst/>
                          <a:uFill>
                            <a:solidFill>
                              <a:srgbClr val="000000"/>
                            </a:solidFill>
                          </a:uFill>
                          <a:latin typeface="Calibri"/>
                          <a:ea typeface="Cambria"/>
                          <a:cs typeface="Cambria"/>
                        </a:rPr>
                        <a:t>said the ‘sniffin sticks’ made her feel light-headed</a:t>
                      </a:r>
                      <a:endParaRPr lang="en-GB" sz="3600" dirty="0">
                        <a:solidFill>
                          <a:srgbClr val="000000"/>
                        </a:solidFill>
                        <a:effectLst/>
                        <a:uFill>
                          <a:solidFill>
                            <a:srgbClr val="000000"/>
                          </a:solidFill>
                        </a:uFill>
                        <a:latin typeface="Cambria"/>
                        <a:ea typeface="Cambria"/>
                        <a:cs typeface="Cambria"/>
                      </a:endParaRPr>
                    </a:p>
                  </a:txBody>
                  <a:tcPr>
                    <a:lnL w="57150" cap="flat" cmpd="sng" algn="ctr">
                      <a:solidFill>
                        <a:scrgbClr r="0" g="0" b="0"/>
                      </a:solidFill>
                      <a:prstDash val="solid"/>
                      <a:round/>
                      <a:headEnd type="none" w="med" len="med"/>
                      <a:tailEnd type="none" w="med" len="med"/>
                    </a:lnL>
                    <a:lnR w="57150" cap="flat" cmpd="sng" algn="ctr">
                      <a:solidFill>
                        <a:scrgbClr r="0" g="0" b="0"/>
                      </a:solidFill>
                      <a:prstDash val="solid"/>
                      <a:round/>
                      <a:headEnd type="none" w="med" len="med"/>
                      <a:tailEnd type="none" w="med" len="med"/>
                    </a:lnR>
                  </a:tcPr>
                </a:tc>
              </a:tr>
              <a:tr h="1288030">
                <a:tc>
                  <a:txBody>
                    <a:bodyPr/>
                    <a:lstStyle/>
                    <a:p>
                      <a:pPr>
                        <a:lnSpc>
                          <a:spcPct val="115000"/>
                        </a:lnSpc>
                        <a:spcAft>
                          <a:spcPts val="1000"/>
                        </a:spcAft>
                      </a:pPr>
                      <a:r>
                        <a:rPr lang="en-GB" sz="3600" dirty="0">
                          <a:solidFill>
                            <a:srgbClr val="000000"/>
                          </a:solidFill>
                          <a:effectLst/>
                          <a:uFill>
                            <a:solidFill>
                              <a:srgbClr val="000000"/>
                            </a:solidFill>
                          </a:uFill>
                          <a:latin typeface="Calibri"/>
                          <a:ea typeface="Cambria"/>
                          <a:cs typeface="Cambria"/>
                        </a:rPr>
                        <a:t>1 patient said ‘</a:t>
                      </a:r>
                      <a:r>
                        <a:rPr lang="en-GB" sz="3600" i="1" dirty="0">
                          <a:solidFill>
                            <a:srgbClr val="000000"/>
                          </a:solidFill>
                          <a:effectLst/>
                          <a:uFill>
                            <a:solidFill>
                              <a:srgbClr val="000000"/>
                            </a:solidFill>
                          </a:uFill>
                          <a:latin typeface="Calibri"/>
                          <a:ea typeface="Cambria"/>
                          <a:cs typeface="Cambria"/>
                        </a:rPr>
                        <a:t>a positive aspect was feeling as though they have helped other people by participating in research’</a:t>
                      </a:r>
                      <a:endParaRPr lang="en-GB" sz="3600" dirty="0">
                        <a:solidFill>
                          <a:srgbClr val="000000"/>
                        </a:solidFill>
                        <a:effectLst/>
                        <a:uFill>
                          <a:solidFill>
                            <a:srgbClr val="000000"/>
                          </a:solidFill>
                        </a:uFill>
                        <a:latin typeface="Cambria"/>
                        <a:ea typeface="Cambria"/>
                        <a:cs typeface="Cambria"/>
                      </a:endParaRPr>
                    </a:p>
                  </a:txBody>
                  <a:tcPr>
                    <a:lnL w="57150" cap="flat" cmpd="sng" algn="ctr">
                      <a:solidFill>
                        <a:scrgbClr r="0" g="0" b="0"/>
                      </a:solidFill>
                      <a:prstDash val="solid"/>
                      <a:round/>
                      <a:headEnd type="none" w="med" len="med"/>
                      <a:tailEnd type="none" w="med" len="med"/>
                    </a:lnL>
                    <a:lnR w="57150" cap="flat" cmpd="sng" algn="ctr">
                      <a:solidFill>
                        <a:scrgbClr r="0" g="0" b="0"/>
                      </a:solidFill>
                      <a:prstDash val="solid"/>
                      <a:round/>
                      <a:headEnd type="none" w="med" len="med"/>
                      <a:tailEnd type="none" w="med" len="med"/>
                    </a:lnR>
                  </a:tcPr>
                </a:tc>
              </a:tr>
              <a:tr h="810546">
                <a:tc>
                  <a:txBody>
                    <a:bodyPr/>
                    <a:lstStyle/>
                    <a:p>
                      <a:pPr>
                        <a:lnSpc>
                          <a:spcPct val="115000"/>
                        </a:lnSpc>
                        <a:spcAft>
                          <a:spcPts val="1000"/>
                        </a:spcAft>
                      </a:pPr>
                      <a:r>
                        <a:rPr lang="en-GB" sz="3600" dirty="0">
                          <a:solidFill>
                            <a:srgbClr val="000000"/>
                          </a:solidFill>
                          <a:effectLst/>
                          <a:uFill>
                            <a:solidFill>
                              <a:srgbClr val="000000"/>
                            </a:solidFill>
                          </a:uFill>
                          <a:latin typeface="Calibri"/>
                          <a:ea typeface="Cambria"/>
                          <a:cs typeface="Cambria"/>
                        </a:rPr>
                        <a:t>1- incorrect prescription given</a:t>
                      </a:r>
                      <a:endParaRPr lang="en-GB" sz="3600" dirty="0">
                        <a:solidFill>
                          <a:srgbClr val="000000"/>
                        </a:solidFill>
                        <a:effectLst/>
                        <a:uFill>
                          <a:solidFill>
                            <a:srgbClr val="000000"/>
                          </a:solidFill>
                        </a:uFill>
                        <a:latin typeface="Cambria"/>
                        <a:ea typeface="Cambria"/>
                        <a:cs typeface="Cambria"/>
                      </a:endParaRPr>
                    </a:p>
                  </a:txBody>
                  <a:tcPr>
                    <a:lnL w="57150" cap="flat" cmpd="sng" algn="ctr">
                      <a:solidFill>
                        <a:scrgbClr r="0" g="0" b="0"/>
                      </a:solidFill>
                      <a:prstDash val="solid"/>
                      <a:round/>
                      <a:headEnd type="none" w="med" len="med"/>
                      <a:tailEnd type="none" w="med" len="med"/>
                    </a:lnL>
                    <a:lnR w="57150" cap="flat" cmpd="sng" algn="ctr">
                      <a:solidFill>
                        <a:scrgbClr r="0" g="0" b="0"/>
                      </a:solidFill>
                      <a:prstDash val="solid"/>
                      <a:round/>
                      <a:headEnd type="none" w="med" len="med"/>
                      <a:tailEnd type="none" w="med" len="med"/>
                    </a:lnR>
                  </a:tcPr>
                </a:tc>
              </a:tr>
              <a:tr h="810546">
                <a:tc>
                  <a:txBody>
                    <a:bodyPr/>
                    <a:lstStyle/>
                    <a:p>
                      <a:pPr>
                        <a:lnSpc>
                          <a:spcPct val="115000"/>
                        </a:lnSpc>
                        <a:spcAft>
                          <a:spcPts val="1000"/>
                        </a:spcAft>
                      </a:pPr>
                      <a:r>
                        <a:rPr lang="en-GB" sz="3600" dirty="0">
                          <a:solidFill>
                            <a:srgbClr val="000000"/>
                          </a:solidFill>
                          <a:effectLst/>
                          <a:uFill>
                            <a:solidFill>
                              <a:srgbClr val="000000"/>
                            </a:solidFill>
                          </a:uFill>
                          <a:latin typeface="Calibri"/>
                          <a:ea typeface="Cambria"/>
                          <a:cs typeface="Cambria"/>
                        </a:rPr>
                        <a:t>1- not informed to continue Nasonex/douching when completed antibiotics</a:t>
                      </a:r>
                      <a:endParaRPr lang="en-GB" sz="3600" dirty="0">
                        <a:solidFill>
                          <a:srgbClr val="000000"/>
                        </a:solidFill>
                        <a:effectLst/>
                        <a:uFill>
                          <a:solidFill>
                            <a:srgbClr val="000000"/>
                          </a:solidFill>
                        </a:uFill>
                        <a:latin typeface="Cambria"/>
                        <a:ea typeface="Cambria"/>
                        <a:cs typeface="Cambria"/>
                      </a:endParaRPr>
                    </a:p>
                  </a:txBody>
                  <a:tcPr>
                    <a:lnL w="57150" cap="flat" cmpd="sng" algn="ctr">
                      <a:solidFill>
                        <a:scrgbClr r="0" g="0" b="0"/>
                      </a:solidFill>
                      <a:prstDash val="solid"/>
                      <a:round/>
                      <a:headEnd type="none" w="med" len="med"/>
                      <a:tailEnd type="none" w="med" len="med"/>
                    </a:lnL>
                    <a:lnR w="57150" cap="flat" cmpd="sng" algn="ctr">
                      <a:solidFill>
                        <a:scrgbClr r="0" g="0" b="0"/>
                      </a:solidFill>
                      <a:prstDash val="solid"/>
                      <a:round/>
                      <a:headEnd type="none" w="med" len="med"/>
                      <a:tailEnd type="none" w="med" len="med"/>
                    </a:lnR>
                  </a:tcPr>
                </a:tc>
              </a:tr>
              <a:tr h="810546">
                <a:tc>
                  <a:txBody>
                    <a:bodyPr/>
                    <a:lstStyle/>
                    <a:p>
                      <a:pPr>
                        <a:lnSpc>
                          <a:spcPct val="115000"/>
                        </a:lnSpc>
                        <a:spcAft>
                          <a:spcPts val="1000"/>
                        </a:spcAft>
                      </a:pPr>
                      <a:r>
                        <a:rPr lang="en-GB" sz="3600" dirty="0">
                          <a:solidFill>
                            <a:srgbClr val="000000"/>
                          </a:solidFill>
                          <a:effectLst/>
                          <a:uFill>
                            <a:solidFill>
                              <a:srgbClr val="000000"/>
                            </a:solidFill>
                          </a:uFill>
                          <a:latin typeface="Calibri"/>
                          <a:ea typeface="Cambria"/>
                          <a:cs typeface="Cambria"/>
                        </a:rPr>
                        <a:t>1- ‘</a:t>
                      </a:r>
                      <a:r>
                        <a:rPr lang="en-GB" sz="3600" i="1" dirty="0">
                          <a:solidFill>
                            <a:srgbClr val="000000"/>
                          </a:solidFill>
                          <a:effectLst/>
                          <a:uFill>
                            <a:solidFill>
                              <a:srgbClr val="000000"/>
                            </a:solidFill>
                          </a:uFill>
                          <a:latin typeface="Calibri"/>
                          <a:ea typeface="Cambria"/>
                          <a:cs typeface="Cambria"/>
                        </a:rPr>
                        <a:t>CT before and after would be better’</a:t>
                      </a:r>
                      <a:endParaRPr lang="en-GB" sz="3600" dirty="0">
                        <a:solidFill>
                          <a:srgbClr val="000000"/>
                        </a:solidFill>
                        <a:effectLst/>
                        <a:uFill>
                          <a:solidFill>
                            <a:srgbClr val="000000"/>
                          </a:solidFill>
                        </a:uFill>
                        <a:latin typeface="Cambria"/>
                        <a:ea typeface="Cambria"/>
                        <a:cs typeface="Cambria"/>
                      </a:endParaRPr>
                    </a:p>
                  </a:txBody>
                  <a:tcPr>
                    <a:lnL w="57150" cap="flat" cmpd="sng" algn="ctr">
                      <a:solidFill>
                        <a:scrgbClr r="0" g="0" b="0"/>
                      </a:solidFill>
                      <a:prstDash val="solid"/>
                      <a:round/>
                      <a:headEnd type="none" w="med" len="med"/>
                      <a:tailEnd type="none" w="med" len="med"/>
                    </a:lnL>
                    <a:lnR w="57150" cap="flat" cmpd="sng" algn="ctr">
                      <a:solidFill>
                        <a:scrgbClr r="0" g="0" b="0"/>
                      </a:solidFill>
                      <a:prstDash val="solid"/>
                      <a:round/>
                      <a:headEnd type="none" w="med" len="med"/>
                      <a:tailEnd type="none" w="med" len="med"/>
                    </a:lnR>
                  </a:tcPr>
                </a:tc>
              </a:tr>
              <a:tr h="810546">
                <a:tc>
                  <a:txBody>
                    <a:bodyPr/>
                    <a:lstStyle/>
                    <a:p>
                      <a:pPr>
                        <a:lnSpc>
                          <a:spcPct val="115000"/>
                        </a:lnSpc>
                        <a:spcAft>
                          <a:spcPts val="1000"/>
                        </a:spcAft>
                      </a:pPr>
                      <a:r>
                        <a:rPr lang="en-GB" sz="3600" dirty="0">
                          <a:solidFill>
                            <a:srgbClr val="000000"/>
                          </a:solidFill>
                          <a:effectLst/>
                          <a:uFill>
                            <a:solidFill>
                              <a:srgbClr val="000000"/>
                            </a:solidFill>
                          </a:uFill>
                          <a:latin typeface="Calibri"/>
                          <a:ea typeface="Cambria"/>
                          <a:cs typeface="Cambria"/>
                        </a:rPr>
                        <a:t>1- felt longer follow-up incorporating each season would be better</a:t>
                      </a:r>
                      <a:endParaRPr lang="en-GB" sz="3600" dirty="0">
                        <a:solidFill>
                          <a:srgbClr val="000000"/>
                        </a:solidFill>
                        <a:effectLst/>
                        <a:uFill>
                          <a:solidFill>
                            <a:srgbClr val="000000"/>
                          </a:solidFill>
                        </a:uFill>
                        <a:latin typeface="Cambria"/>
                        <a:ea typeface="Cambria"/>
                        <a:cs typeface="Cambria"/>
                      </a:endParaRPr>
                    </a:p>
                  </a:txBody>
                  <a:tcPr>
                    <a:lnL w="57150" cap="flat" cmpd="sng" algn="ctr">
                      <a:solidFill>
                        <a:scrgbClr r="0" g="0" b="0"/>
                      </a:solidFill>
                      <a:prstDash val="solid"/>
                      <a:round/>
                      <a:headEnd type="none" w="med" len="med"/>
                      <a:tailEnd type="none" w="med" len="med"/>
                    </a:lnL>
                    <a:lnR w="57150" cap="flat" cmpd="sng" algn="ctr">
                      <a:solidFill>
                        <a:scrgbClr r="0" g="0" b="0"/>
                      </a:solidFill>
                      <a:prstDash val="solid"/>
                      <a:round/>
                      <a:headEnd type="none" w="med" len="med"/>
                      <a:tailEnd type="none" w="med" len="med"/>
                    </a:lnR>
                    <a:lnB w="57150" cap="flat" cmpd="sng" algn="ctr">
                      <a:solidFill>
                        <a:scrgbClr r="0" g="0" b="0"/>
                      </a:solidFill>
                      <a:prstDash val="solid"/>
                      <a:round/>
                      <a:headEnd type="none" w="med" len="med"/>
                      <a:tailEnd type="none" w="med" len="med"/>
                    </a:lnB>
                  </a:tcPr>
                </a:tc>
              </a:tr>
            </a:tbl>
          </a:graphicData>
        </a:graphic>
      </p:graphicFrame>
      <p:graphicFrame>
        <p:nvGraphicFramePr>
          <p:cNvPr id="15" name="Table 14"/>
          <p:cNvGraphicFramePr>
            <a:graphicFrameLocks noGrp="1"/>
          </p:cNvGraphicFramePr>
          <p:nvPr>
            <p:extLst>
              <p:ext uri="{D42A27DB-BD31-4B8C-83A1-F6EECF244321}">
                <p14:modId xmlns:p14="http://schemas.microsoft.com/office/powerpoint/2010/main" val="1437265513"/>
              </p:ext>
            </p:extLst>
          </p:nvPr>
        </p:nvGraphicFramePr>
        <p:xfrm>
          <a:off x="27660600" y="28523082"/>
          <a:ext cx="7924800" cy="5850359"/>
        </p:xfrm>
        <a:graphic>
          <a:graphicData uri="http://schemas.openxmlformats.org/drawingml/2006/table">
            <a:tbl>
              <a:tblPr firstRow="1" bandRow="1">
                <a:tableStyleId>{5C22544A-7EE6-4342-B048-85BDC9FD1C3A}</a:tableStyleId>
              </a:tblPr>
              <a:tblGrid>
                <a:gridCol w="2746218"/>
                <a:gridCol w="2359182"/>
                <a:gridCol w="2819400"/>
              </a:tblGrid>
              <a:tr h="1548727">
                <a:tc>
                  <a:txBody>
                    <a:bodyPr/>
                    <a:lstStyle/>
                    <a:p>
                      <a:pPr>
                        <a:lnSpc>
                          <a:spcPct val="115000"/>
                        </a:lnSpc>
                        <a:spcAft>
                          <a:spcPts val="1000"/>
                        </a:spcAft>
                      </a:pPr>
                      <a:r>
                        <a:rPr lang="en-GB" sz="3600" dirty="0" smtClean="0">
                          <a:solidFill>
                            <a:srgbClr val="FFFFFF"/>
                          </a:solidFill>
                          <a:effectLst/>
                          <a:uFill>
                            <a:solidFill>
                              <a:srgbClr val="000000"/>
                            </a:solidFill>
                          </a:uFill>
                          <a:latin typeface="+mn-lt"/>
                          <a:ea typeface="Cambria"/>
                          <a:cs typeface="Cambria"/>
                        </a:rPr>
                        <a:t>Table 2</a:t>
                      </a:r>
                      <a:endParaRPr lang="en-GB" sz="3600" dirty="0">
                        <a:solidFill>
                          <a:srgbClr val="FFFFFF"/>
                        </a:solidFill>
                        <a:effectLst/>
                        <a:uFill>
                          <a:solidFill>
                            <a:srgbClr val="000000"/>
                          </a:solidFill>
                        </a:uFill>
                        <a:latin typeface="+mn-lt"/>
                        <a:ea typeface="Cambria"/>
                        <a:cs typeface="Cambria"/>
                      </a:endParaRPr>
                    </a:p>
                    <a:p>
                      <a:pPr>
                        <a:lnSpc>
                          <a:spcPct val="115000"/>
                        </a:lnSpc>
                        <a:spcAft>
                          <a:spcPts val="1000"/>
                        </a:spcAft>
                      </a:pPr>
                      <a:r>
                        <a:rPr lang="en-US" sz="3600" b="1" dirty="0">
                          <a:solidFill>
                            <a:srgbClr val="FFFFFF"/>
                          </a:solidFill>
                          <a:effectLst/>
                          <a:uFill>
                            <a:solidFill>
                              <a:srgbClr val="000000"/>
                            </a:solidFill>
                          </a:uFill>
                          <a:latin typeface="+mn-lt"/>
                          <a:ea typeface="Cambria"/>
                          <a:cs typeface="Cambria"/>
                        </a:rPr>
                        <a:t>Clinical test</a:t>
                      </a:r>
                      <a:endParaRPr lang="en-GB" sz="3600" dirty="0">
                        <a:solidFill>
                          <a:srgbClr val="FFFFFF"/>
                        </a:solidFill>
                        <a:effectLst/>
                        <a:uFill>
                          <a:solidFill>
                            <a:srgbClr val="000000"/>
                          </a:solidFill>
                        </a:uFill>
                        <a:latin typeface="+mn-lt"/>
                        <a:ea typeface="Cambria"/>
                        <a:cs typeface="Cambria"/>
                      </a:endParaRPr>
                    </a:p>
                  </a:txBody>
                  <a:tcPr marL="68580" marR="68580" marT="0" marB="0">
                    <a:lnL w="57150" cap="flat" cmpd="sng" algn="ctr">
                      <a:solidFill>
                        <a:scrgbClr r="0" g="0" b="0"/>
                      </a:solidFill>
                      <a:prstDash val="solid"/>
                      <a:round/>
                      <a:headEnd type="none" w="med" len="med"/>
                      <a:tailEnd type="none" w="med" len="med"/>
                    </a:lnL>
                    <a:lnT w="57150" cap="flat" cmpd="sng" algn="ctr">
                      <a:solidFill>
                        <a:scrgbClr r="0" g="0" b="0"/>
                      </a:solidFill>
                      <a:prstDash val="solid"/>
                      <a:round/>
                      <a:headEnd type="none" w="med" len="med"/>
                      <a:tailEnd type="none" w="med" len="med"/>
                    </a:lnT>
                  </a:tcPr>
                </a:tc>
                <a:tc>
                  <a:txBody>
                    <a:bodyPr/>
                    <a:lstStyle/>
                    <a:p>
                      <a:pPr>
                        <a:lnSpc>
                          <a:spcPct val="115000"/>
                        </a:lnSpc>
                        <a:spcAft>
                          <a:spcPts val="1000"/>
                        </a:spcAft>
                      </a:pPr>
                      <a:r>
                        <a:rPr lang="en-US" sz="3600" b="1" dirty="0" smtClean="0">
                          <a:solidFill>
                            <a:srgbClr val="FFFFFF"/>
                          </a:solidFill>
                          <a:effectLst/>
                          <a:uFill>
                            <a:solidFill>
                              <a:srgbClr val="000000"/>
                            </a:solidFill>
                          </a:uFill>
                          <a:latin typeface="+mn-lt"/>
                          <a:ea typeface="Cambria"/>
                          <a:cs typeface="Cambria"/>
                        </a:rPr>
                        <a:t>Completion rate Visit </a:t>
                      </a:r>
                      <a:r>
                        <a:rPr lang="en-US" sz="3600" b="1" dirty="0">
                          <a:solidFill>
                            <a:srgbClr val="FFFFFF"/>
                          </a:solidFill>
                          <a:effectLst/>
                          <a:uFill>
                            <a:solidFill>
                              <a:srgbClr val="000000"/>
                            </a:solidFill>
                          </a:uFill>
                          <a:latin typeface="+mn-lt"/>
                          <a:ea typeface="Cambria"/>
                          <a:cs typeface="Cambria"/>
                        </a:rPr>
                        <a:t>1</a:t>
                      </a:r>
                      <a:endParaRPr lang="en-GB" sz="3600" dirty="0">
                        <a:solidFill>
                          <a:srgbClr val="FFFFFF"/>
                        </a:solidFill>
                        <a:effectLst/>
                        <a:uFill>
                          <a:solidFill>
                            <a:srgbClr val="000000"/>
                          </a:solidFill>
                        </a:uFill>
                        <a:latin typeface="+mn-lt"/>
                        <a:ea typeface="Cambria"/>
                        <a:cs typeface="Cambria"/>
                      </a:endParaRPr>
                    </a:p>
                  </a:txBody>
                  <a:tcPr marL="68580" marR="68580" marT="0" marB="0">
                    <a:lnT w="57150" cap="flat" cmpd="sng" algn="ctr">
                      <a:solidFill>
                        <a:scrgbClr r="0" g="0" b="0"/>
                      </a:solidFill>
                      <a:prstDash val="solid"/>
                      <a:round/>
                      <a:headEnd type="none" w="med" len="med"/>
                      <a:tailEnd type="none" w="med" len="med"/>
                    </a:lnT>
                  </a:tcPr>
                </a:tc>
                <a:tc>
                  <a:txBody>
                    <a:bodyPr/>
                    <a:lstStyle/>
                    <a:p>
                      <a:pPr>
                        <a:lnSpc>
                          <a:spcPct val="115000"/>
                        </a:lnSpc>
                        <a:spcAft>
                          <a:spcPts val="1000"/>
                        </a:spcAft>
                      </a:pPr>
                      <a:r>
                        <a:rPr lang="en-US" sz="3600" b="1" dirty="0">
                          <a:solidFill>
                            <a:srgbClr val="FFFFFF"/>
                          </a:solidFill>
                          <a:effectLst/>
                          <a:uFill>
                            <a:solidFill>
                              <a:srgbClr val="000000"/>
                            </a:solidFill>
                          </a:uFill>
                          <a:latin typeface="+mn-lt"/>
                          <a:ea typeface="Cambria"/>
                          <a:cs typeface="Cambria"/>
                        </a:rPr>
                        <a:t>Completion </a:t>
                      </a:r>
                      <a:r>
                        <a:rPr lang="en-US" sz="3600" b="1" dirty="0" smtClean="0">
                          <a:solidFill>
                            <a:srgbClr val="FFFFFF"/>
                          </a:solidFill>
                          <a:effectLst/>
                          <a:uFill>
                            <a:solidFill>
                              <a:srgbClr val="000000"/>
                            </a:solidFill>
                          </a:uFill>
                          <a:latin typeface="+mn-lt"/>
                          <a:ea typeface="Cambria"/>
                          <a:cs typeface="Cambria"/>
                        </a:rPr>
                        <a:t>rate Visit </a:t>
                      </a:r>
                      <a:r>
                        <a:rPr lang="en-US" sz="3600" b="1" dirty="0">
                          <a:solidFill>
                            <a:srgbClr val="FFFFFF"/>
                          </a:solidFill>
                          <a:effectLst/>
                          <a:uFill>
                            <a:solidFill>
                              <a:srgbClr val="000000"/>
                            </a:solidFill>
                          </a:uFill>
                          <a:latin typeface="+mn-lt"/>
                          <a:ea typeface="Cambria"/>
                          <a:cs typeface="Cambria"/>
                        </a:rPr>
                        <a:t>2</a:t>
                      </a:r>
                      <a:endParaRPr lang="en-GB" sz="3600" dirty="0">
                        <a:solidFill>
                          <a:srgbClr val="FFFFFF"/>
                        </a:solidFill>
                        <a:effectLst/>
                        <a:uFill>
                          <a:solidFill>
                            <a:srgbClr val="000000"/>
                          </a:solidFill>
                        </a:uFill>
                        <a:latin typeface="+mn-lt"/>
                        <a:ea typeface="Cambria"/>
                        <a:cs typeface="Cambria"/>
                      </a:endParaRPr>
                    </a:p>
                  </a:txBody>
                  <a:tcPr marL="68580" marR="68580" marT="0" marB="0">
                    <a:lnR w="57150" cap="flat" cmpd="sng" algn="ctr">
                      <a:solidFill>
                        <a:scrgbClr r="0" g="0" b="0"/>
                      </a:solidFill>
                      <a:prstDash val="solid"/>
                      <a:round/>
                      <a:headEnd type="none" w="med" len="med"/>
                      <a:tailEnd type="none" w="med" len="med"/>
                    </a:lnR>
                    <a:lnT w="57150" cap="flat" cmpd="sng" algn="ctr">
                      <a:solidFill>
                        <a:scrgbClr r="0" g="0" b="0"/>
                      </a:solidFill>
                      <a:prstDash val="solid"/>
                      <a:round/>
                      <a:headEnd type="none" w="med" len="med"/>
                      <a:tailEnd type="none" w="med" len="med"/>
                    </a:lnT>
                  </a:tcPr>
                </a:tc>
              </a:tr>
              <a:tr h="888944">
                <a:tc>
                  <a:txBody>
                    <a:bodyPr/>
                    <a:lstStyle/>
                    <a:p>
                      <a:pPr>
                        <a:lnSpc>
                          <a:spcPct val="115000"/>
                        </a:lnSpc>
                        <a:spcAft>
                          <a:spcPts val="1000"/>
                        </a:spcAft>
                      </a:pPr>
                      <a:r>
                        <a:rPr lang="en-US" sz="3600" b="1" dirty="0">
                          <a:solidFill>
                            <a:srgbClr val="000000"/>
                          </a:solidFill>
                          <a:effectLst/>
                          <a:uFill>
                            <a:solidFill>
                              <a:srgbClr val="000000"/>
                            </a:solidFill>
                          </a:uFill>
                          <a:latin typeface="+mn-lt"/>
                          <a:ea typeface="Cambria"/>
                          <a:cs typeface="Cambria"/>
                        </a:rPr>
                        <a:t>Saccharin</a:t>
                      </a:r>
                      <a:endParaRPr lang="en-GB" sz="3600" dirty="0">
                        <a:solidFill>
                          <a:srgbClr val="000000"/>
                        </a:solidFill>
                        <a:effectLst/>
                        <a:uFill>
                          <a:solidFill>
                            <a:srgbClr val="000000"/>
                          </a:solidFill>
                        </a:uFill>
                        <a:latin typeface="+mn-lt"/>
                        <a:ea typeface="Cambria"/>
                        <a:cs typeface="Cambria"/>
                      </a:endParaRPr>
                    </a:p>
                  </a:txBody>
                  <a:tcPr marL="68580" marR="68580" marT="0" marB="0">
                    <a:lnL w="57150" cap="flat" cmpd="sng" algn="ctr">
                      <a:solidFill>
                        <a:scrgbClr r="0" g="0" b="0"/>
                      </a:solidFill>
                      <a:prstDash val="solid"/>
                      <a:round/>
                      <a:headEnd type="none" w="med" len="med"/>
                      <a:tailEnd type="none" w="med" len="med"/>
                    </a:lnL>
                  </a:tcPr>
                </a:tc>
                <a:tc>
                  <a:txBody>
                    <a:bodyPr/>
                    <a:lstStyle/>
                    <a:p>
                      <a:pPr>
                        <a:lnSpc>
                          <a:spcPct val="115000"/>
                        </a:lnSpc>
                        <a:spcAft>
                          <a:spcPts val="1000"/>
                        </a:spcAft>
                      </a:pPr>
                      <a:r>
                        <a:rPr lang="en-US" sz="3600" dirty="0">
                          <a:solidFill>
                            <a:srgbClr val="000000"/>
                          </a:solidFill>
                          <a:effectLst/>
                          <a:uFill>
                            <a:solidFill>
                              <a:srgbClr val="000000"/>
                            </a:solidFill>
                          </a:uFill>
                          <a:latin typeface="+mn-lt"/>
                          <a:ea typeface="Cambria"/>
                          <a:cs typeface="Cambria"/>
                        </a:rPr>
                        <a:t>50</a:t>
                      </a:r>
                      <a:endParaRPr lang="en-GB" sz="3600" dirty="0">
                        <a:solidFill>
                          <a:srgbClr val="000000"/>
                        </a:solidFill>
                        <a:effectLst/>
                        <a:uFill>
                          <a:solidFill>
                            <a:srgbClr val="000000"/>
                          </a:solidFill>
                        </a:uFill>
                        <a:latin typeface="+mn-lt"/>
                        <a:ea typeface="Cambria"/>
                        <a:cs typeface="Cambria"/>
                      </a:endParaRPr>
                    </a:p>
                  </a:txBody>
                  <a:tcPr marL="68580" marR="68580" marT="0" marB="0"/>
                </a:tc>
                <a:tc>
                  <a:txBody>
                    <a:bodyPr/>
                    <a:lstStyle/>
                    <a:p>
                      <a:pPr>
                        <a:lnSpc>
                          <a:spcPct val="115000"/>
                        </a:lnSpc>
                        <a:spcAft>
                          <a:spcPts val="1000"/>
                        </a:spcAft>
                      </a:pPr>
                      <a:r>
                        <a:rPr lang="en-US" sz="3600" dirty="0">
                          <a:solidFill>
                            <a:srgbClr val="000000"/>
                          </a:solidFill>
                          <a:effectLst/>
                          <a:uFill>
                            <a:solidFill>
                              <a:srgbClr val="000000"/>
                            </a:solidFill>
                          </a:uFill>
                          <a:latin typeface="+mn-lt"/>
                          <a:ea typeface="Cambria"/>
                          <a:cs typeface="Cambria"/>
                        </a:rPr>
                        <a:t>42</a:t>
                      </a:r>
                      <a:endParaRPr lang="en-GB" sz="3600" dirty="0">
                        <a:solidFill>
                          <a:srgbClr val="000000"/>
                        </a:solidFill>
                        <a:effectLst/>
                        <a:uFill>
                          <a:solidFill>
                            <a:srgbClr val="000000"/>
                          </a:solidFill>
                        </a:uFill>
                        <a:latin typeface="+mn-lt"/>
                        <a:ea typeface="Cambria"/>
                        <a:cs typeface="Cambria"/>
                      </a:endParaRPr>
                    </a:p>
                  </a:txBody>
                  <a:tcPr marL="68580" marR="68580" marT="0" marB="0">
                    <a:lnR w="57150" cap="flat" cmpd="sng" algn="ctr">
                      <a:solidFill>
                        <a:scrgbClr r="0" g="0" b="0"/>
                      </a:solidFill>
                      <a:prstDash val="solid"/>
                      <a:round/>
                      <a:headEnd type="none" w="med" len="med"/>
                      <a:tailEnd type="none" w="med" len="med"/>
                    </a:lnR>
                  </a:tcPr>
                </a:tc>
              </a:tr>
              <a:tr h="1548727">
                <a:tc>
                  <a:txBody>
                    <a:bodyPr/>
                    <a:lstStyle/>
                    <a:p>
                      <a:pPr>
                        <a:lnSpc>
                          <a:spcPct val="115000"/>
                        </a:lnSpc>
                        <a:spcAft>
                          <a:spcPts val="1000"/>
                        </a:spcAft>
                      </a:pPr>
                      <a:r>
                        <a:rPr lang="en-US" sz="3600" b="1" dirty="0">
                          <a:solidFill>
                            <a:srgbClr val="000000"/>
                          </a:solidFill>
                          <a:effectLst/>
                          <a:uFill>
                            <a:solidFill>
                              <a:srgbClr val="000000"/>
                            </a:solidFill>
                          </a:uFill>
                          <a:latin typeface="+mn-lt"/>
                          <a:ea typeface="Cambria"/>
                          <a:cs typeface="Cambria"/>
                        </a:rPr>
                        <a:t>Sniffin’ Sticks</a:t>
                      </a:r>
                      <a:endParaRPr lang="en-GB" sz="3600" dirty="0">
                        <a:solidFill>
                          <a:srgbClr val="000000"/>
                        </a:solidFill>
                        <a:effectLst/>
                        <a:uFill>
                          <a:solidFill>
                            <a:srgbClr val="000000"/>
                          </a:solidFill>
                        </a:uFill>
                        <a:latin typeface="+mn-lt"/>
                        <a:ea typeface="Cambria"/>
                        <a:cs typeface="Cambria"/>
                      </a:endParaRPr>
                    </a:p>
                  </a:txBody>
                  <a:tcPr marL="68580" marR="68580" marT="0" marB="0">
                    <a:lnL w="57150" cap="flat" cmpd="sng" algn="ctr">
                      <a:solidFill>
                        <a:scrgbClr r="0" g="0" b="0"/>
                      </a:solidFill>
                      <a:prstDash val="solid"/>
                      <a:round/>
                      <a:headEnd type="none" w="med" len="med"/>
                      <a:tailEnd type="none" w="med" len="med"/>
                    </a:lnL>
                  </a:tcPr>
                </a:tc>
                <a:tc>
                  <a:txBody>
                    <a:bodyPr/>
                    <a:lstStyle/>
                    <a:p>
                      <a:pPr>
                        <a:lnSpc>
                          <a:spcPct val="115000"/>
                        </a:lnSpc>
                        <a:spcAft>
                          <a:spcPts val="1000"/>
                        </a:spcAft>
                      </a:pPr>
                      <a:r>
                        <a:rPr lang="en-US" sz="3600" dirty="0">
                          <a:solidFill>
                            <a:srgbClr val="000000"/>
                          </a:solidFill>
                          <a:effectLst/>
                          <a:uFill>
                            <a:solidFill>
                              <a:srgbClr val="000000"/>
                            </a:solidFill>
                          </a:uFill>
                          <a:latin typeface="+mn-lt"/>
                          <a:ea typeface="Cambria"/>
                          <a:cs typeface="Cambria"/>
                        </a:rPr>
                        <a:t>46</a:t>
                      </a:r>
                      <a:endParaRPr lang="en-GB" sz="3600" dirty="0">
                        <a:solidFill>
                          <a:srgbClr val="000000"/>
                        </a:solidFill>
                        <a:effectLst/>
                        <a:uFill>
                          <a:solidFill>
                            <a:srgbClr val="000000"/>
                          </a:solidFill>
                        </a:uFill>
                        <a:latin typeface="+mn-lt"/>
                        <a:ea typeface="Cambria"/>
                        <a:cs typeface="Cambria"/>
                      </a:endParaRPr>
                    </a:p>
                  </a:txBody>
                  <a:tcPr marL="68580" marR="68580" marT="0" marB="0"/>
                </a:tc>
                <a:tc>
                  <a:txBody>
                    <a:bodyPr/>
                    <a:lstStyle/>
                    <a:p>
                      <a:pPr>
                        <a:lnSpc>
                          <a:spcPct val="115000"/>
                        </a:lnSpc>
                        <a:spcAft>
                          <a:spcPts val="1000"/>
                        </a:spcAft>
                      </a:pPr>
                      <a:r>
                        <a:rPr lang="en-US" sz="3600" dirty="0">
                          <a:solidFill>
                            <a:srgbClr val="000000"/>
                          </a:solidFill>
                          <a:effectLst/>
                          <a:uFill>
                            <a:solidFill>
                              <a:srgbClr val="000000"/>
                            </a:solidFill>
                          </a:uFill>
                          <a:latin typeface="+mn-lt"/>
                          <a:ea typeface="Cambria"/>
                          <a:cs typeface="Cambria"/>
                        </a:rPr>
                        <a:t>16 (at least 5 due to technical problems)</a:t>
                      </a:r>
                      <a:endParaRPr lang="en-GB" sz="3600" dirty="0">
                        <a:solidFill>
                          <a:srgbClr val="000000"/>
                        </a:solidFill>
                        <a:effectLst/>
                        <a:uFill>
                          <a:solidFill>
                            <a:srgbClr val="000000"/>
                          </a:solidFill>
                        </a:uFill>
                        <a:latin typeface="+mn-lt"/>
                        <a:ea typeface="Cambria"/>
                        <a:cs typeface="Cambria"/>
                      </a:endParaRPr>
                    </a:p>
                  </a:txBody>
                  <a:tcPr marL="68580" marR="68580" marT="0" marB="0">
                    <a:lnR w="57150" cap="flat" cmpd="sng" algn="ctr">
                      <a:solidFill>
                        <a:scrgbClr r="0" g="0" b="0"/>
                      </a:solidFill>
                      <a:prstDash val="solid"/>
                      <a:round/>
                      <a:headEnd type="none" w="med" len="med"/>
                      <a:tailEnd type="none" w="med" len="med"/>
                    </a:lnR>
                  </a:tcPr>
                </a:tc>
              </a:tr>
              <a:tr h="888944">
                <a:tc>
                  <a:txBody>
                    <a:bodyPr/>
                    <a:lstStyle/>
                    <a:p>
                      <a:pPr>
                        <a:lnSpc>
                          <a:spcPct val="115000"/>
                        </a:lnSpc>
                        <a:spcAft>
                          <a:spcPts val="1000"/>
                        </a:spcAft>
                      </a:pPr>
                      <a:r>
                        <a:rPr lang="en-US" sz="3600" b="1" dirty="0">
                          <a:solidFill>
                            <a:srgbClr val="000000"/>
                          </a:solidFill>
                          <a:effectLst/>
                          <a:uFill>
                            <a:solidFill>
                              <a:srgbClr val="000000"/>
                            </a:solidFill>
                          </a:uFill>
                          <a:latin typeface="+mn-lt"/>
                          <a:ea typeface="Cambria"/>
                          <a:cs typeface="Cambria"/>
                        </a:rPr>
                        <a:t>IgE</a:t>
                      </a:r>
                      <a:endParaRPr lang="en-GB" sz="3600" dirty="0">
                        <a:solidFill>
                          <a:srgbClr val="000000"/>
                        </a:solidFill>
                        <a:effectLst/>
                        <a:uFill>
                          <a:solidFill>
                            <a:srgbClr val="000000"/>
                          </a:solidFill>
                        </a:uFill>
                        <a:latin typeface="+mn-lt"/>
                        <a:ea typeface="Cambria"/>
                        <a:cs typeface="Cambria"/>
                      </a:endParaRPr>
                    </a:p>
                  </a:txBody>
                  <a:tcPr marL="68580" marR="68580" marT="0" marB="0">
                    <a:lnL w="57150" cap="flat" cmpd="sng" algn="ctr">
                      <a:solidFill>
                        <a:scrgbClr r="0" g="0" b="0"/>
                      </a:solidFill>
                      <a:prstDash val="solid"/>
                      <a:round/>
                      <a:headEnd type="none" w="med" len="med"/>
                      <a:tailEnd type="none" w="med" len="med"/>
                    </a:lnL>
                    <a:lnB w="57150" cap="flat" cmpd="sng" algn="ctr">
                      <a:solidFill>
                        <a:scrgbClr r="0" g="0" b="0"/>
                      </a:solidFill>
                      <a:prstDash val="solid"/>
                      <a:round/>
                      <a:headEnd type="none" w="med" len="med"/>
                      <a:tailEnd type="none" w="med" len="med"/>
                    </a:lnB>
                  </a:tcPr>
                </a:tc>
                <a:tc>
                  <a:txBody>
                    <a:bodyPr/>
                    <a:lstStyle/>
                    <a:p>
                      <a:pPr>
                        <a:lnSpc>
                          <a:spcPct val="115000"/>
                        </a:lnSpc>
                        <a:spcAft>
                          <a:spcPts val="1000"/>
                        </a:spcAft>
                        <a:tabLst>
                          <a:tab pos="768985" algn="l"/>
                        </a:tabLst>
                      </a:pPr>
                      <a:r>
                        <a:rPr lang="en-US" sz="3600" dirty="0">
                          <a:solidFill>
                            <a:srgbClr val="000000"/>
                          </a:solidFill>
                          <a:effectLst/>
                          <a:uFill>
                            <a:solidFill>
                              <a:srgbClr val="000000"/>
                            </a:solidFill>
                          </a:uFill>
                          <a:latin typeface="+mn-lt"/>
                          <a:ea typeface="Cambria"/>
                          <a:cs typeface="Cambria"/>
                        </a:rPr>
                        <a:t>46</a:t>
                      </a:r>
                      <a:endParaRPr lang="en-GB" sz="3600" dirty="0">
                        <a:solidFill>
                          <a:srgbClr val="000000"/>
                        </a:solidFill>
                        <a:effectLst/>
                        <a:uFill>
                          <a:solidFill>
                            <a:srgbClr val="000000"/>
                          </a:solidFill>
                        </a:uFill>
                        <a:latin typeface="+mn-lt"/>
                        <a:ea typeface="Cambria"/>
                        <a:cs typeface="Cambria"/>
                      </a:endParaRPr>
                    </a:p>
                  </a:txBody>
                  <a:tcPr marL="68580" marR="68580" marT="0" marB="0">
                    <a:lnB w="57150" cap="flat" cmpd="sng" algn="ctr">
                      <a:solidFill>
                        <a:scrgbClr r="0" g="0" b="0"/>
                      </a:solidFill>
                      <a:prstDash val="solid"/>
                      <a:round/>
                      <a:headEnd type="none" w="med" len="med"/>
                      <a:tailEnd type="none" w="med" len="med"/>
                    </a:lnB>
                  </a:tcPr>
                </a:tc>
                <a:tc>
                  <a:txBody>
                    <a:bodyPr/>
                    <a:lstStyle/>
                    <a:p>
                      <a:pPr>
                        <a:lnSpc>
                          <a:spcPct val="115000"/>
                        </a:lnSpc>
                        <a:spcAft>
                          <a:spcPts val="1000"/>
                        </a:spcAft>
                      </a:pPr>
                      <a:r>
                        <a:rPr lang="en-US" sz="3600" dirty="0">
                          <a:solidFill>
                            <a:srgbClr val="000000"/>
                          </a:solidFill>
                          <a:effectLst/>
                          <a:uFill>
                            <a:solidFill>
                              <a:srgbClr val="000000"/>
                            </a:solidFill>
                          </a:uFill>
                          <a:latin typeface="+mn-lt"/>
                          <a:ea typeface="Cambria"/>
                          <a:cs typeface="Cambria"/>
                        </a:rPr>
                        <a:t>n/a</a:t>
                      </a:r>
                      <a:endParaRPr lang="en-GB" sz="3600" dirty="0">
                        <a:solidFill>
                          <a:srgbClr val="000000"/>
                        </a:solidFill>
                        <a:effectLst/>
                        <a:uFill>
                          <a:solidFill>
                            <a:srgbClr val="000000"/>
                          </a:solidFill>
                        </a:uFill>
                        <a:latin typeface="+mn-lt"/>
                        <a:ea typeface="Cambria"/>
                        <a:cs typeface="Cambria"/>
                      </a:endParaRPr>
                    </a:p>
                  </a:txBody>
                  <a:tcPr marL="68580" marR="68580" marT="0" marB="0">
                    <a:lnR w="57150" cap="flat" cmpd="sng" algn="ctr">
                      <a:solidFill>
                        <a:scrgbClr r="0" g="0" b="0"/>
                      </a:solidFill>
                      <a:prstDash val="solid"/>
                      <a:round/>
                      <a:headEnd type="none" w="med" len="med"/>
                      <a:tailEnd type="none" w="med" len="med"/>
                    </a:lnR>
                    <a:lnB w="57150" cap="flat" cmpd="sng" algn="ctr">
                      <a:solidFill>
                        <a:scrgbClr r="0" g="0" b="0"/>
                      </a:solidFill>
                      <a:prstDash val="solid"/>
                      <a:round/>
                      <a:headEnd type="none" w="med" len="med"/>
                      <a:tailEnd type="none" w="med" len="med"/>
                    </a:lnB>
                  </a:tcPr>
                </a:tc>
              </a:tr>
            </a:tbl>
          </a:graphicData>
        </a:graphic>
      </p:graphicFrame>
      <p:graphicFrame>
        <p:nvGraphicFramePr>
          <p:cNvPr id="16" name="Table 15"/>
          <p:cNvGraphicFramePr>
            <a:graphicFrameLocks noGrp="1"/>
          </p:cNvGraphicFramePr>
          <p:nvPr>
            <p:extLst>
              <p:ext uri="{D42A27DB-BD31-4B8C-83A1-F6EECF244321}">
                <p14:modId xmlns:p14="http://schemas.microsoft.com/office/powerpoint/2010/main" val="262851282"/>
              </p:ext>
            </p:extLst>
          </p:nvPr>
        </p:nvGraphicFramePr>
        <p:xfrm>
          <a:off x="9906000" y="43205400"/>
          <a:ext cx="17297399" cy="6705600"/>
        </p:xfrm>
        <a:graphic>
          <a:graphicData uri="http://schemas.openxmlformats.org/drawingml/2006/table">
            <a:tbl>
              <a:tblPr firstRow="1" bandRow="1">
                <a:tableStyleId>{5C22544A-7EE6-4342-B048-85BDC9FD1C3A}</a:tableStyleId>
              </a:tblPr>
              <a:tblGrid>
                <a:gridCol w="4572000"/>
                <a:gridCol w="2743200"/>
                <a:gridCol w="3886200"/>
                <a:gridCol w="3429000"/>
                <a:gridCol w="2666999"/>
              </a:tblGrid>
              <a:tr h="1342795">
                <a:tc>
                  <a:txBody>
                    <a:bodyPr/>
                    <a:lstStyle/>
                    <a:p>
                      <a:r>
                        <a:rPr lang="en-US" sz="3600" dirty="0" smtClean="0"/>
                        <a:t>Table </a:t>
                      </a:r>
                      <a:r>
                        <a:rPr lang="en-US" sz="3600" dirty="0" smtClean="0"/>
                        <a:t>3</a:t>
                      </a:r>
                    </a:p>
                    <a:p>
                      <a:r>
                        <a:rPr lang="en-US" sz="3600" dirty="0" smtClean="0"/>
                        <a:t>a) SNOT 22 outcomes</a:t>
                      </a:r>
                      <a:endParaRPr lang="en-US" sz="3600" dirty="0"/>
                    </a:p>
                  </a:txBody>
                  <a:tcPr>
                    <a:lnL w="57150" cap="flat" cmpd="sng" algn="ctr">
                      <a:solidFill>
                        <a:scrgbClr r="0" g="0" b="0"/>
                      </a:solidFill>
                      <a:prstDash val="solid"/>
                      <a:round/>
                      <a:headEnd type="none" w="med" len="med"/>
                      <a:tailEnd type="none" w="med" len="med"/>
                    </a:lnL>
                    <a:lnT w="57150" cap="flat" cmpd="sng" algn="ctr">
                      <a:solidFill>
                        <a:scrgbClr r="0" g="0" b="0"/>
                      </a:solidFill>
                      <a:prstDash val="solid"/>
                      <a:round/>
                      <a:headEnd type="none" w="med" len="med"/>
                      <a:tailEnd type="none" w="med" len="med"/>
                    </a:lnT>
                  </a:tcPr>
                </a:tc>
                <a:tc>
                  <a:txBody>
                    <a:bodyPr/>
                    <a:lstStyle/>
                    <a:p>
                      <a:r>
                        <a:rPr lang="en-US" sz="3600" dirty="0" smtClean="0"/>
                        <a:t>Number </a:t>
                      </a:r>
                      <a:r>
                        <a:rPr lang="en-US" sz="3600" dirty="0" smtClean="0"/>
                        <a:t>of patients</a:t>
                      </a:r>
                      <a:endParaRPr lang="en-US" sz="3600" dirty="0"/>
                    </a:p>
                  </a:txBody>
                  <a:tcPr>
                    <a:lnT w="57150" cap="flat" cmpd="sng" algn="ctr">
                      <a:solidFill>
                        <a:scrgbClr r="0" g="0" b="0"/>
                      </a:solidFill>
                      <a:prstDash val="solid"/>
                      <a:round/>
                      <a:headEnd type="none" w="med" len="med"/>
                      <a:tailEnd type="none" w="med" len="med"/>
                    </a:lnT>
                  </a:tcPr>
                </a:tc>
                <a:tc>
                  <a:txBody>
                    <a:bodyPr/>
                    <a:lstStyle/>
                    <a:p>
                      <a:r>
                        <a:rPr lang="en-US" sz="3600" dirty="0" smtClean="0"/>
                        <a:t>Pre</a:t>
                      </a:r>
                      <a:r>
                        <a:rPr lang="en-US" sz="3600" baseline="0" dirty="0" smtClean="0"/>
                        <a:t> –</a:t>
                      </a:r>
                      <a:r>
                        <a:rPr lang="en-US" sz="3600" baseline="0" dirty="0" smtClean="0"/>
                        <a:t>treatment SNOT 22 score</a:t>
                      </a:r>
                      <a:endParaRPr lang="en-US" sz="3600" dirty="0"/>
                    </a:p>
                  </a:txBody>
                  <a:tcPr>
                    <a:lnT w="57150" cap="flat" cmpd="sng" algn="ctr">
                      <a:solidFill>
                        <a:scrgbClr r="0" g="0" b="0"/>
                      </a:solidFill>
                      <a:prstDash val="solid"/>
                      <a:round/>
                      <a:headEnd type="none" w="med" len="med"/>
                      <a:tailEnd type="none" w="med" len="med"/>
                    </a:lnT>
                  </a:tcPr>
                </a:tc>
                <a:tc>
                  <a:txBody>
                    <a:bodyPr/>
                    <a:lstStyle/>
                    <a:p>
                      <a:r>
                        <a:rPr lang="en-US" sz="3600" dirty="0" smtClean="0"/>
                        <a:t>Post-</a:t>
                      </a:r>
                      <a:r>
                        <a:rPr lang="en-US" sz="3600" dirty="0" smtClean="0"/>
                        <a:t>treatment SNOT 22 score</a:t>
                      </a:r>
                      <a:endParaRPr lang="en-US" sz="3600" dirty="0"/>
                    </a:p>
                  </a:txBody>
                  <a:tcPr>
                    <a:lnT w="57150" cap="flat" cmpd="sng" algn="ctr">
                      <a:solidFill>
                        <a:scrgbClr r="0" g="0" b="0"/>
                      </a:solidFill>
                      <a:prstDash val="solid"/>
                      <a:round/>
                      <a:headEnd type="none" w="med" len="med"/>
                      <a:tailEnd type="none" w="med" len="med"/>
                    </a:lnT>
                  </a:tcPr>
                </a:tc>
                <a:tc>
                  <a:txBody>
                    <a:bodyPr/>
                    <a:lstStyle/>
                    <a:p>
                      <a:r>
                        <a:rPr lang="en-US" sz="3600" dirty="0" smtClean="0"/>
                        <a:t>P-</a:t>
                      </a:r>
                      <a:r>
                        <a:rPr lang="en-US" sz="3600" dirty="0" smtClean="0"/>
                        <a:t>value </a:t>
                      </a:r>
                      <a:endParaRPr lang="en-US" sz="3600" dirty="0"/>
                    </a:p>
                  </a:txBody>
                  <a:tcPr>
                    <a:lnR w="57150" cap="flat" cmpd="sng" algn="ctr">
                      <a:solidFill>
                        <a:scrgbClr r="0" g="0" b="0"/>
                      </a:solidFill>
                      <a:prstDash val="solid"/>
                      <a:round/>
                      <a:headEnd type="none" w="med" len="med"/>
                      <a:tailEnd type="none" w="med" len="med"/>
                    </a:lnR>
                    <a:lnT w="57150" cap="flat" cmpd="sng" algn="ctr">
                      <a:solidFill>
                        <a:scrgbClr r="0" g="0" b="0"/>
                      </a:solidFill>
                      <a:prstDash val="solid"/>
                      <a:round/>
                      <a:headEnd type="none" w="med" len="med"/>
                      <a:tailEnd type="none" w="med" len="med"/>
                    </a:lnT>
                  </a:tcPr>
                </a:tc>
              </a:tr>
              <a:tr h="1088752">
                <a:tc>
                  <a:txBody>
                    <a:bodyPr/>
                    <a:lstStyle/>
                    <a:p>
                      <a:r>
                        <a:rPr lang="en-US" sz="3600" dirty="0" smtClean="0"/>
                        <a:t>SNOT </a:t>
                      </a:r>
                      <a:r>
                        <a:rPr lang="en-US" sz="3600" dirty="0" smtClean="0"/>
                        <a:t>22</a:t>
                      </a:r>
                      <a:r>
                        <a:rPr lang="en-US" sz="3600" baseline="0" dirty="0" smtClean="0"/>
                        <a:t> (</a:t>
                      </a:r>
                      <a:r>
                        <a:rPr lang="en-US" sz="3600" dirty="0" smtClean="0"/>
                        <a:t>12 week)</a:t>
                      </a:r>
                      <a:endParaRPr lang="en-US" sz="3600" dirty="0"/>
                    </a:p>
                  </a:txBody>
                  <a:tcPr>
                    <a:lnL w="57150" cap="flat" cmpd="sng" algn="ctr">
                      <a:solidFill>
                        <a:scrgbClr r="0" g="0" b="0"/>
                      </a:solidFill>
                      <a:prstDash val="solid"/>
                      <a:round/>
                      <a:headEnd type="none" w="med" len="med"/>
                      <a:tailEnd type="none" w="med" len="med"/>
                    </a:lnL>
                  </a:tcPr>
                </a:tc>
                <a:tc>
                  <a:txBody>
                    <a:bodyPr/>
                    <a:lstStyle/>
                    <a:p>
                      <a:r>
                        <a:rPr lang="en-US" sz="3600" dirty="0" smtClean="0"/>
                        <a:t>44</a:t>
                      </a:r>
                      <a:endParaRPr lang="en-US" sz="3600" dirty="0"/>
                    </a:p>
                  </a:txBody>
                  <a:tcPr/>
                </a:tc>
                <a:tc>
                  <a:txBody>
                    <a:bodyPr/>
                    <a:lstStyle/>
                    <a:p>
                      <a:r>
                        <a:rPr lang="en-US" sz="3600" dirty="0" smtClean="0"/>
                        <a:t>39.75</a:t>
                      </a:r>
                      <a:endParaRPr lang="en-US" sz="3600" dirty="0"/>
                    </a:p>
                  </a:txBody>
                  <a:tcPr/>
                </a:tc>
                <a:tc>
                  <a:txBody>
                    <a:bodyPr/>
                    <a:lstStyle/>
                    <a:p>
                      <a:r>
                        <a:rPr lang="en-US" sz="3600" dirty="0" smtClean="0"/>
                        <a:t>32.32</a:t>
                      </a:r>
                      <a:endParaRPr lang="en-US" sz="3600" dirty="0"/>
                    </a:p>
                  </a:txBody>
                  <a:tcPr/>
                </a:tc>
                <a:tc>
                  <a:txBody>
                    <a:bodyPr/>
                    <a:lstStyle/>
                    <a:p>
                      <a:r>
                        <a:rPr lang="en-US" sz="3600" dirty="0" smtClean="0"/>
                        <a:t>0.007</a:t>
                      </a:r>
                      <a:endParaRPr lang="en-US" sz="3600" dirty="0"/>
                    </a:p>
                  </a:txBody>
                  <a:tcPr>
                    <a:lnR w="57150" cap="flat" cmpd="sng" algn="ctr">
                      <a:solidFill>
                        <a:scrgbClr r="0" g="0" b="0"/>
                      </a:solidFill>
                      <a:prstDash val="solid"/>
                      <a:round/>
                      <a:headEnd type="none" w="med" len="med"/>
                      <a:tailEnd type="none" w="med" len="med"/>
                    </a:lnR>
                  </a:tcPr>
                </a:tc>
              </a:tr>
              <a:tr h="1088752">
                <a:tc>
                  <a:txBody>
                    <a:bodyPr/>
                    <a:lstStyle/>
                    <a:p>
                      <a:r>
                        <a:rPr lang="en-US" sz="3600" dirty="0" smtClean="0"/>
                        <a:t>SNOT </a:t>
                      </a:r>
                      <a:r>
                        <a:rPr lang="en-US" sz="3600" dirty="0" smtClean="0"/>
                        <a:t>22</a:t>
                      </a:r>
                      <a:r>
                        <a:rPr lang="en-US" sz="3600" baseline="0" dirty="0" smtClean="0"/>
                        <a:t> (</a:t>
                      </a:r>
                      <a:r>
                        <a:rPr lang="en-US" sz="3600" dirty="0" smtClean="0"/>
                        <a:t>6</a:t>
                      </a:r>
                      <a:r>
                        <a:rPr lang="en-US" sz="3600" baseline="0" dirty="0" smtClean="0"/>
                        <a:t> months)</a:t>
                      </a:r>
                      <a:endParaRPr lang="en-US" sz="3600" dirty="0"/>
                    </a:p>
                  </a:txBody>
                  <a:tcPr>
                    <a:lnL w="57150" cap="flat" cmpd="sng" algn="ctr">
                      <a:solidFill>
                        <a:scrgbClr r="0" g="0" b="0"/>
                      </a:solidFill>
                      <a:prstDash val="solid"/>
                      <a:round/>
                      <a:headEnd type="none" w="med" len="med"/>
                      <a:tailEnd type="none" w="med" len="med"/>
                    </a:lnL>
                  </a:tcPr>
                </a:tc>
                <a:tc>
                  <a:txBody>
                    <a:bodyPr/>
                    <a:lstStyle/>
                    <a:p>
                      <a:r>
                        <a:rPr lang="en-US" sz="3600" dirty="0" smtClean="0"/>
                        <a:t>28</a:t>
                      </a:r>
                      <a:endParaRPr lang="en-US" sz="3600" dirty="0"/>
                    </a:p>
                  </a:txBody>
                  <a:tcPr/>
                </a:tc>
                <a:tc>
                  <a:txBody>
                    <a:bodyPr/>
                    <a:lstStyle/>
                    <a:p>
                      <a:r>
                        <a:rPr lang="en-US" sz="3600" dirty="0" smtClean="0"/>
                        <a:t>39.29</a:t>
                      </a:r>
                      <a:endParaRPr lang="en-US" sz="3600" dirty="0"/>
                    </a:p>
                  </a:txBody>
                  <a:tcPr/>
                </a:tc>
                <a:tc>
                  <a:txBody>
                    <a:bodyPr/>
                    <a:lstStyle/>
                    <a:p>
                      <a:r>
                        <a:rPr lang="en-US" sz="3600" dirty="0" smtClean="0"/>
                        <a:t>32.54</a:t>
                      </a:r>
                      <a:endParaRPr lang="en-US" sz="3600" dirty="0"/>
                    </a:p>
                  </a:txBody>
                  <a:tcPr/>
                </a:tc>
                <a:tc>
                  <a:txBody>
                    <a:bodyPr/>
                    <a:lstStyle/>
                    <a:p>
                      <a:r>
                        <a:rPr lang="en-US" sz="3600" dirty="0" smtClean="0"/>
                        <a:t>0.055</a:t>
                      </a:r>
                      <a:endParaRPr lang="en-US" sz="3600" dirty="0"/>
                    </a:p>
                  </a:txBody>
                  <a:tcPr>
                    <a:lnR w="57150" cap="flat" cmpd="sng" algn="ctr">
                      <a:solidFill>
                        <a:scrgbClr r="0" g="0" b="0"/>
                      </a:solidFill>
                      <a:prstDash val="solid"/>
                      <a:round/>
                      <a:headEnd type="none" w="med" len="med"/>
                      <a:tailEnd type="none" w="med" len="med"/>
                    </a:lnR>
                  </a:tcPr>
                </a:tc>
              </a:tr>
              <a:tr h="1342795">
                <a:tc>
                  <a:txBody>
                    <a:bodyPr/>
                    <a:lstStyle/>
                    <a:p>
                      <a:r>
                        <a:rPr lang="en-US" sz="3600" b="1" dirty="0" smtClean="0">
                          <a:solidFill>
                            <a:srgbClr val="FFFFFF"/>
                          </a:solidFill>
                        </a:rPr>
                        <a:t>b) IgE levels</a:t>
                      </a:r>
                      <a:endParaRPr lang="en-US" sz="3600" b="1" dirty="0">
                        <a:solidFill>
                          <a:srgbClr val="FFFFFF"/>
                        </a:solidFill>
                      </a:endParaRPr>
                    </a:p>
                  </a:txBody>
                  <a:tcPr>
                    <a:lnL w="57150" cap="flat" cmpd="sng" algn="ctr">
                      <a:solidFill>
                        <a:scrgbClr r="0" g="0" b="0"/>
                      </a:solidFill>
                      <a:prstDash val="solid"/>
                      <a:round/>
                      <a:headEnd type="none" w="med" len="med"/>
                      <a:tailEnd type="none" w="med" len="med"/>
                    </a:lnL>
                    <a:solidFill>
                      <a:schemeClr val="accent1"/>
                    </a:solidFill>
                  </a:tcPr>
                </a:tc>
                <a:tc>
                  <a:txBody>
                    <a:bodyPr/>
                    <a:lstStyle/>
                    <a:p>
                      <a:r>
                        <a:rPr lang="en-US" sz="3600" b="1" dirty="0" smtClean="0">
                          <a:solidFill>
                            <a:srgbClr val="FFFFFF"/>
                          </a:solidFill>
                        </a:rPr>
                        <a:t>Number of</a:t>
                      </a:r>
                      <a:r>
                        <a:rPr lang="en-US" sz="3600" b="1" baseline="0" dirty="0" smtClean="0">
                          <a:solidFill>
                            <a:srgbClr val="FFFFFF"/>
                          </a:solidFill>
                        </a:rPr>
                        <a:t> patients</a:t>
                      </a:r>
                      <a:endParaRPr lang="en-US" sz="3600" b="1" dirty="0">
                        <a:solidFill>
                          <a:srgbClr val="FFFFFF"/>
                        </a:solidFill>
                      </a:endParaRPr>
                    </a:p>
                  </a:txBody>
                  <a:tcPr>
                    <a:solidFill>
                      <a:schemeClr val="accent1"/>
                    </a:solidFill>
                  </a:tcPr>
                </a:tc>
                <a:tc gridSpan="2">
                  <a:txBody>
                    <a:bodyPr/>
                    <a:lstStyle/>
                    <a:p>
                      <a:r>
                        <a:rPr lang="en-US" sz="3600" b="1" dirty="0" smtClean="0">
                          <a:solidFill>
                            <a:srgbClr val="FFFFFF"/>
                          </a:solidFill>
                        </a:rPr>
                        <a:t>Reduction</a:t>
                      </a:r>
                      <a:r>
                        <a:rPr lang="en-US" sz="3600" b="1" baseline="0" dirty="0" smtClean="0">
                          <a:solidFill>
                            <a:srgbClr val="FFFFFF"/>
                          </a:solidFill>
                        </a:rPr>
                        <a:t> in </a:t>
                      </a:r>
                      <a:r>
                        <a:rPr lang="en-US" sz="3600" b="1" dirty="0" smtClean="0">
                          <a:solidFill>
                            <a:srgbClr val="FFFFFF"/>
                          </a:solidFill>
                        </a:rPr>
                        <a:t>SNOT</a:t>
                      </a:r>
                      <a:r>
                        <a:rPr lang="en-US" sz="3600" b="1" baseline="0" dirty="0" smtClean="0">
                          <a:solidFill>
                            <a:srgbClr val="FFFFFF"/>
                          </a:solidFill>
                        </a:rPr>
                        <a:t> 22 score of &gt;9 at 3 months</a:t>
                      </a:r>
                      <a:endParaRPr lang="en-US" sz="3600" b="1" dirty="0">
                        <a:solidFill>
                          <a:srgbClr val="FFFFFF"/>
                        </a:solidFill>
                      </a:endParaRPr>
                    </a:p>
                  </a:txBody>
                  <a:tcPr>
                    <a:solidFill>
                      <a:schemeClr val="accent1"/>
                    </a:solidFill>
                  </a:tcPr>
                </a:tc>
                <a:tc hMerge="1">
                  <a:txBody>
                    <a:bodyPr/>
                    <a:lstStyle/>
                    <a:p>
                      <a:endParaRPr lang="en-US" sz="3600" b="1" dirty="0">
                        <a:solidFill>
                          <a:srgbClr val="FFFFFF"/>
                        </a:solidFill>
                      </a:endParaRPr>
                    </a:p>
                  </a:txBody>
                  <a:tcPr>
                    <a:solidFill>
                      <a:schemeClr val="accent1"/>
                    </a:solidFill>
                  </a:tcPr>
                </a:tc>
                <a:tc>
                  <a:txBody>
                    <a:bodyPr/>
                    <a:lstStyle/>
                    <a:p>
                      <a:endParaRPr lang="en-US" sz="3400" b="1" dirty="0">
                        <a:solidFill>
                          <a:srgbClr val="FFFFFF"/>
                        </a:solidFill>
                      </a:endParaRPr>
                    </a:p>
                  </a:txBody>
                  <a:tcPr>
                    <a:lnR w="57150" cap="flat" cmpd="sng" algn="ctr">
                      <a:solidFill>
                        <a:scrgbClr r="0" g="0" b="0"/>
                      </a:solidFill>
                      <a:prstDash val="solid"/>
                      <a:round/>
                      <a:headEnd type="none" w="med" len="med"/>
                      <a:tailEnd type="none" w="med" len="med"/>
                    </a:lnR>
                    <a:solidFill>
                      <a:schemeClr val="accent1"/>
                    </a:solidFill>
                  </a:tcPr>
                </a:tc>
              </a:tr>
              <a:tr h="921253">
                <a:tc>
                  <a:txBody>
                    <a:bodyPr/>
                    <a:lstStyle/>
                    <a:p>
                      <a:r>
                        <a:rPr lang="en-US" sz="3600" dirty="0" smtClean="0"/>
                        <a:t>IgE positive</a:t>
                      </a:r>
                      <a:endParaRPr lang="en-US" sz="3600" dirty="0"/>
                    </a:p>
                  </a:txBody>
                  <a:tcPr>
                    <a:lnL w="57150" cap="flat" cmpd="sng" algn="ctr">
                      <a:solidFill>
                        <a:scrgbClr r="0" g="0" b="0"/>
                      </a:solidFill>
                      <a:prstDash val="solid"/>
                      <a:round/>
                      <a:headEnd type="none" w="med" len="med"/>
                      <a:tailEnd type="none" w="med" len="med"/>
                    </a:lnL>
                  </a:tcPr>
                </a:tc>
                <a:tc>
                  <a:txBody>
                    <a:bodyPr/>
                    <a:lstStyle/>
                    <a:p>
                      <a:r>
                        <a:rPr lang="en-US" sz="3600" dirty="0" smtClean="0"/>
                        <a:t>10</a:t>
                      </a:r>
                      <a:endParaRPr lang="en-US" sz="3600" dirty="0"/>
                    </a:p>
                  </a:txBody>
                  <a:tcPr/>
                </a:tc>
                <a:tc gridSpan="2">
                  <a:txBody>
                    <a:bodyPr/>
                    <a:lstStyle/>
                    <a:p>
                      <a:r>
                        <a:rPr lang="en-US" sz="3600" dirty="0" smtClean="0"/>
                        <a:t>7 (70%)</a:t>
                      </a:r>
                      <a:endParaRPr lang="en-US" sz="3600" dirty="0"/>
                    </a:p>
                  </a:txBody>
                  <a:tcPr/>
                </a:tc>
                <a:tc hMerge="1">
                  <a:txBody>
                    <a:bodyPr/>
                    <a:lstStyle/>
                    <a:p>
                      <a:endParaRPr lang="en-US" sz="3400" dirty="0"/>
                    </a:p>
                  </a:txBody>
                  <a:tcPr/>
                </a:tc>
                <a:tc>
                  <a:txBody>
                    <a:bodyPr/>
                    <a:lstStyle/>
                    <a:p>
                      <a:endParaRPr lang="en-US" sz="3400" dirty="0"/>
                    </a:p>
                  </a:txBody>
                  <a:tcPr>
                    <a:lnR w="57150" cap="flat" cmpd="sng" algn="ctr">
                      <a:solidFill>
                        <a:scrgbClr r="0" g="0" b="0"/>
                      </a:solidFill>
                      <a:prstDash val="solid"/>
                      <a:round/>
                      <a:headEnd type="none" w="med" len="med"/>
                      <a:tailEnd type="none" w="med" len="med"/>
                    </a:lnR>
                  </a:tcPr>
                </a:tc>
              </a:tr>
              <a:tr h="921253">
                <a:tc>
                  <a:txBody>
                    <a:bodyPr/>
                    <a:lstStyle/>
                    <a:p>
                      <a:r>
                        <a:rPr lang="en-US" sz="3600" dirty="0" smtClean="0"/>
                        <a:t>IgE negative</a:t>
                      </a:r>
                      <a:endParaRPr lang="en-US" sz="3600" dirty="0"/>
                    </a:p>
                  </a:txBody>
                  <a:tcPr>
                    <a:lnL w="57150" cap="flat" cmpd="sng" algn="ctr">
                      <a:solidFill>
                        <a:scrgbClr r="0" g="0" b="0"/>
                      </a:solidFill>
                      <a:prstDash val="solid"/>
                      <a:round/>
                      <a:headEnd type="none" w="med" len="med"/>
                      <a:tailEnd type="none" w="med" len="med"/>
                    </a:lnL>
                    <a:lnB w="57150" cap="flat" cmpd="sng" algn="ctr">
                      <a:solidFill>
                        <a:scrgbClr r="0" g="0" b="0"/>
                      </a:solidFill>
                      <a:prstDash val="solid"/>
                      <a:round/>
                      <a:headEnd type="none" w="med" len="med"/>
                      <a:tailEnd type="none" w="med" len="med"/>
                    </a:lnB>
                  </a:tcPr>
                </a:tc>
                <a:tc>
                  <a:txBody>
                    <a:bodyPr/>
                    <a:lstStyle/>
                    <a:p>
                      <a:r>
                        <a:rPr lang="en-US" sz="3600" dirty="0" smtClean="0"/>
                        <a:t>31</a:t>
                      </a:r>
                      <a:endParaRPr lang="en-US" sz="3600" dirty="0"/>
                    </a:p>
                  </a:txBody>
                  <a:tcPr>
                    <a:lnB w="57150" cap="flat" cmpd="sng" algn="ctr">
                      <a:solidFill>
                        <a:scrgbClr r="0" g="0" b="0"/>
                      </a:solidFill>
                      <a:prstDash val="solid"/>
                      <a:round/>
                      <a:headEnd type="none" w="med" len="med"/>
                      <a:tailEnd type="none" w="med" len="med"/>
                    </a:lnB>
                  </a:tcPr>
                </a:tc>
                <a:tc gridSpan="2">
                  <a:txBody>
                    <a:bodyPr/>
                    <a:lstStyle/>
                    <a:p>
                      <a:r>
                        <a:rPr lang="en-US" sz="3600" dirty="0" smtClean="0"/>
                        <a:t>13 (42%)</a:t>
                      </a:r>
                      <a:endParaRPr lang="en-US" sz="3600" dirty="0"/>
                    </a:p>
                  </a:txBody>
                  <a:tcPr>
                    <a:lnB w="57150" cap="flat" cmpd="sng" algn="ctr">
                      <a:solidFill>
                        <a:scrgbClr r="0" g="0" b="0"/>
                      </a:solidFill>
                      <a:prstDash val="solid"/>
                      <a:round/>
                      <a:headEnd type="none" w="med" len="med"/>
                      <a:tailEnd type="none" w="med" len="med"/>
                    </a:lnB>
                  </a:tcPr>
                </a:tc>
                <a:tc hMerge="1">
                  <a:txBody>
                    <a:bodyPr/>
                    <a:lstStyle/>
                    <a:p>
                      <a:endParaRPr lang="en-US" sz="3400" dirty="0"/>
                    </a:p>
                  </a:txBody>
                  <a:tcPr>
                    <a:lnB w="57150" cap="flat" cmpd="sng" algn="ctr">
                      <a:solidFill>
                        <a:scrgbClr r="0" g="0" b="0"/>
                      </a:solidFill>
                      <a:prstDash val="solid"/>
                      <a:round/>
                      <a:headEnd type="none" w="med" len="med"/>
                      <a:tailEnd type="none" w="med" len="med"/>
                    </a:lnB>
                  </a:tcPr>
                </a:tc>
                <a:tc>
                  <a:txBody>
                    <a:bodyPr/>
                    <a:lstStyle/>
                    <a:p>
                      <a:endParaRPr lang="en-US" sz="3400" dirty="0"/>
                    </a:p>
                  </a:txBody>
                  <a:tcPr>
                    <a:lnR w="57150" cap="flat" cmpd="sng" algn="ctr">
                      <a:solidFill>
                        <a:scrgbClr r="0" g="0" b="0"/>
                      </a:solidFill>
                      <a:prstDash val="solid"/>
                      <a:round/>
                      <a:headEnd type="none" w="med" len="med"/>
                      <a:tailEnd type="none" w="med" len="med"/>
                    </a:lnR>
                    <a:lnB w="57150" cap="flat" cmpd="sng" algn="ctr">
                      <a:solidFill>
                        <a:scrgbClr r="0" g="0" b="0"/>
                      </a:solidFill>
                      <a:prstDash val="solid"/>
                      <a:round/>
                      <a:headEnd type="none" w="med" len="med"/>
                      <a:tailEnd type="none" w="med" len="med"/>
                    </a:lnB>
                  </a:tcPr>
                </a:tc>
              </a:tr>
            </a:tbl>
          </a:graphicData>
        </a:graphic>
      </p:graphicFrame>
      <p:pic>
        <p:nvPicPr>
          <p:cNvPr id="6" name="Picture 5"/>
          <p:cNvPicPr>
            <a:picLocks noChangeAspect="1"/>
          </p:cNvPicPr>
          <p:nvPr/>
        </p:nvPicPr>
        <p:blipFill>
          <a:blip r:embed="rId11"/>
          <a:stretch>
            <a:fillRect/>
          </a:stretch>
        </p:blipFill>
        <p:spPr>
          <a:xfrm>
            <a:off x="32825" y="2057400"/>
            <a:ext cx="5764048" cy="928750"/>
          </a:xfrm>
          <a:prstGeom prst="rect">
            <a:avLst/>
          </a:prstGeom>
        </p:spPr>
      </p:pic>
      <p:pic>
        <p:nvPicPr>
          <p:cNvPr id="10" name="Picture 9"/>
          <p:cNvPicPr>
            <a:picLocks noChangeAspect="1"/>
          </p:cNvPicPr>
          <p:nvPr/>
        </p:nvPicPr>
        <p:blipFill>
          <a:blip r:embed="rId12"/>
          <a:stretch>
            <a:fillRect/>
          </a:stretch>
        </p:blipFill>
        <p:spPr>
          <a:xfrm>
            <a:off x="0" y="3200400"/>
            <a:ext cx="5791200" cy="982749"/>
          </a:xfrm>
          <a:prstGeom prst="rect">
            <a:avLst/>
          </a:prstGeom>
        </p:spPr>
      </p:pic>
      <p:pic>
        <p:nvPicPr>
          <p:cNvPr id="11" name="Picture 10"/>
          <p:cNvPicPr>
            <a:picLocks noChangeAspect="1"/>
          </p:cNvPicPr>
          <p:nvPr/>
        </p:nvPicPr>
        <p:blipFill rotWithShape="1">
          <a:blip r:embed="rId13"/>
          <a:srcRect t="20641" b="28470"/>
          <a:stretch/>
        </p:blipFill>
        <p:spPr>
          <a:xfrm>
            <a:off x="0" y="4482368"/>
            <a:ext cx="5774065" cy="989857"/>
          </a:xfrm>
          <a:prstGeom prst="rect">
            <a:avLst/>
          </a:prstGeom>
        </p:spPr>
      </p:pic>
      <p:pic>
        <p:nvPicPr>
          <p:cNvPr id="13" name="Picture 12"/>
          <p:cNvPicPr>
            <a:picLocks noChangeAspect="1"/>
          </p:cNvPicPr>
          <p:nvPr/>
        </p:nvPicPr>
        <p:blipFill>
          <a:blip r:embed="rId14"/>
          <a:stretch>
            <a:fillRect/>
          </a:stretch>
        </p:blipFill>
        <p:spPr>
          <a:xfrm>
            <a:off x="0" y="5867400"/>
            <a:ext cx="5791200" cy="796290"/>
          </a:xfrm>
          <a:prstGeom prst="rect">
            <a:avLst/>
          </a:prstGeom>
        </p:spPr>
      </p:pic>
      <p:pic>
        <p:nvPicPr>
          <p:cNvPr id="17" name="Picture 16"/>
          <p:cNvPicPr>
            <a:picLocks noChangeAspect="1"/>
          </p:cNvPicPr>
          <p:nvPr/>
        </p:nvPicPr>
        <p:blipFill>
          <a:blip r:embed="rId15"/>
          <a:stretch>
            <a:fillRect/>
          </a:stretch>
        </p:blipFill>
        <p:spPr>
          <a:xfrm>
            <a:off x="0" y="6934200"/>
            <a:ext cx="5782291" cy="990600"/>
          </a:xfrm>
          <a:prstGeom prst="rect">
            <a:avLst/>
          </a:prstGeom>
        </p:spPr>
      </p:pic>
    </p:spTree>
    <p:extLst>
      <p:ext uri="{BB962C8B-B14F-4D97-AF65-F5344CB8AC3E}">
        <p14:creationId xmlns:p14="http://schemas.microsoft.com/office/powerpoint/2010/main" val="1704443361"/>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TC028107699991">
  <a:themeElements>
    <a:clrScheme name="Poster template">
      <a:dk1>
        <a:sysClr val="windowText" lastClr="000000"/>
      </a:dk1>
      <a:lt1>
        <a:sysClr val="window" lastClr="FFFFFF"/>
      </a:lt1>
      <a:dk2>
        <a:srgbClr val="2F2F26"/>
      </a:dk2>
      <a:lt2>
        <a:srgbClr val="9FA795"/>
      </a:lt2>
      <a:accent1>
        <a:srgbClr val="54ABAF"/>
      </a:accent1>
      <a:accent2>
        <a:srgbClr val="5B8FCC"/>
      </a:accent2>
      <a:accent3>
        <a:srgbClr val="6E9EC2"/>
      </a:accent3>
      <a:accent4>
        <a:srgbClr val="E7ECA9"/>
      </a:accent4>
      <a:accent5>
        <a:srgbClr val="9FA0C6"/>
      </a:accent5>
      <a:accent6>
        <a:srgbClr val="7411D0"/>
      </a:accent6>
      <a:hlink>
        <a:srgbClr val="FFC000"/>
      </a:hlink>
      <a:folHlink>
        <a:srgbClr val="C0C0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274430" tIns="138248" rIns="274430" bIns="138248" numCol="1" anchor="t" anchorCtr="0" compatLnSpc="1">
        <a:prstTxWarp prst="textNoShape">
          <a:avLst/>
        </a:prstTxWarp>
      </a:bodyPr>
      <a:lstStyle>
        <a:defPPr marL="1027113" marR="0" indent="-1027113" algn="l" defTabSz="6288088" rtl="0" eaLnBrk="0" fontAlgn="base" latinLnBrk="0" hangingPunct="0">
          <a:lnSpc>
            <a:spcPct val="100000"/>
          </a:lnSpc>
          <a:spcBef>
            <a:spcPct val="20000"/>
          </a:spcBef>
          <a:spcAft>
            <a:spcPct val="0"/>
          </a:spcAft>
          <a:buClrTx/>
          <a:buSzTx/>
          <a:buFontTx/>
          <a:buChar char="•"/>
          <a:tabLst/>
          <a:defRPr kumimoji="0" lang="en-US" sz="99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274430" tIns="138248" rIns="274430" bIns="138248" numCol="1" anchor="t" anchorCtr="0" compatLnSpc="1">
        <a:prstTxWarp prst="textNoShape">
          <a:avLst/>
        </a:prstTxWarp>
      </a:bodyPr>
      <a:lstStyle>
        <a:defPPr marL="1027113" marR="0" indent="-1027113" algn="l" defTabSz="6288088" rtl="0" eaLnBrk="0" fontAlgn="base" latinLnBrk="0" hangingPunct="0">
          <a:lnSpc>
            <a:spcPct val="100000"/>
          </a:lnSpc>
          <a:spcBef>
            <a:spcPct val="20000"/>
          </a:spcBef>
          <a:spcAft>
            <a:spcPct val="0"/>
          </a:spcAft>
          <a:buClrTx/>
          <a:buSzTx/>
          <a:buFontTx/>
          <a:buChar char="•"/>
          <a:tabLst/>
          <a:defRPr kumimoji="0" lang="en-US" sz="99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medical poster with graphics_post design_0826051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medical poster with graphics_post design_0826051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medical poster with graphics_post design_0826051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medical poster with graphics_post design_0826051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medical poster with graphics_post design_0826051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medical poster with graphics_post design_0826051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medical poster with graphics_post design_0826051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medical poster with graphics_post design_0826051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medical poster with graphics_post design_0826051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medical poster with graphics_post design_0826051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medical poster with graphics_post design_0826051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medical poster with graphics_post design_0826051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A310CDEE-6E89-4FD2-9D39-B5EF7D79FE9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TC028107699991</Template>
  <TotalTime>10208</TotalTime>
  <Words>1452</Words>
  <Application>Microsoft Macintosh PowerPoint</Application>
  <PresentationFormat>Custom</PresentationFormat>
  <Paragraphs>135</Paragraphs>
  <Slides>1</Slides>
  <Notes>0</Notes>
  <HiddenSlides>0</HiddenSlides>
  <MMClips>0</MMClips>
  <ScaleCrop>false</ScaleCrop>
  <HeadingPairs>
    <vt:vector size="4" baseType="variant">
      <vt:variant>
        <vt:lpstr>Theme</vt:lpstr>
      </vt:variant>
      <vt:variant>
        <vt:i4>1</vt:i4>
      </vt:variant>
      <vt:variant>
        <vt:lpstr>Slide Titles</vt:lpstr>
      </vt:variant>
      <vt:variant>
        <vt:i4>1</vt:i4>
      </vt:variant>
    </vt:vector>
  </HeadingPairs>
  <TitlesOfParts>
    <vt:vector size="2" baseType="lpstr">
      <vt:lpstr>TC028107699991</vt:lpstr>
      <vt:lpstr>PRELIMINARY FINDINGS FROM THE FEASIBILITY STUDY FOR A RANDOMISED CONTROLLED TRIAL OF CLARITHROMYCIN IN CHRONIC RHINOSINUSITIS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Medical poster with graphics</dc:title>
  <dc:creator>Carl Philpott (MED)</dc:creator>
  <cp:lastModifiedBy>Jessica Bewick</cp:lastModifiedBy>
  <cp:revision>45</cp:revision>
  <cp:lastPrinted>2004-07-01T22:30:03Z</cp:lastPrinted>
  <dcterms:modified xsi:type="dcterms:W3CDTF">2014-05-07T18:43:07Z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TC100214271033</vt:lpwstr>
  </property>
  <property fmtid="{D5CDD505-2E9C-101B-9397-08002B2CF9AE}" pid="3" name="_AdHocReviewCycleID">
    <vt:i4>-1277881027</vt:i4>
  </property>
  <property fmtid="{D5CDD505-2E9C-101B-9397-08002B2CF9AE}" pid="4" name="_NewReviewCycle">
    <vt:lpwstr/>
  </property>
  <property fmtid="{D5CDD505-2E9C-101B-9397-08002B2CF9AE}" pid="5" name="_EmailSubject">
    <vt:lpwstr>Poster</vt:lpwstr>
  </property>
  <property fmtid="{D5CDD505-2E9C-101B-9397-08002B2CF9AE}" pid="6" name="_AuthorEmail">
    <vt:lpwstr>C.Philpott@uea.ac.uk</vt:lpwstr>
  </property>
  <property fmtid="{D5CDD505-2E9C-101B-9397-08002B2CF9AE}" pid="7" name="_AuthorEmailDisplayName">
    <vt:lpwstr>Carl Philpott (MED)</vt:lpwstr>
  </property>
</Properties>
</file>