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2803763" cy="30275213"/>
  <p:notesSz cx="9926638" cy="1435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30" d="100"/>
          <a:sy n="30" d="100"/>
        </p:scale>
        <p:origin x="42"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ian\Documents\HATCH\HATCH_US.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ian\Documents\HATCH\HATCH_US.csv"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Factors Simultaneously</a:t>
            </a:r>
            <a:r>
              <a:rPr lang="en-US" sz="1800" baseline="0"/>
              <a:t> Supporting Two or More Healthy Behaviors (n=21)</a:t>
            </a:r>
            <a:endParaRPr lang="en-US" sz="1800"/>
          </a:p>
        </c:rich>
      </c:tx>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HATCH_US!$B$94</c:f>
              <c:strCache>
                <c:ptCount val="1"/>
                <c:pt idx="0">
                  <c:v>Stress relieve, confidence, enjoyment</c:v>
                </c:pt>
              </c:strCache>
            </c:strRef>
          </c:tx>
          <c:spPr>
            <a:solidFill>
              <a:schemeClr val="accent6"/>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3DEE-4977-BA5A-BFC25F8D1C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(HATCH_US!$C$92:$G$93,HATCH_US!$K$92:$O$93)</c:f>
              <c:multiLvlStrCache>
                <c:ptCount val="10"/>
                <c:lvl>
                  <c:pt idx="0">
                    <c:v>Most important</c:v>
                  </c:pt>
                  <c:pt idx="1">
                    <c:v>2</c:v>
                  </c:pt>
                  <c:pt idx="2">
                    <c:v>3</c:v>
                  </c:pt>
                  <c:pt idx="3">
                    <c:v>4</c:v>
                  </c:pt>
                  <c:pt idx="4">
                    <c:v>5</c:v>
                  </c:pt>
                  <c:pt idx="5">
                    <c:v>Most important</c:v>
                  </c:pt>
                  <c:pt idx="6">
                    <c:v>2</c:v>
                  </c:pt>
                  <c:pt idx="7">
                    <c:v>3</c:v>
                  </c:pt>
                  <c:pt idx="8">
                    <c:v>4</c:v>
                  </c:pt>
                  <c:pt idx="9">
                    <c:v>5</c:v>
                  </c:pt>
                </c:lvl>
                <c:lvl>
                  <c:pt idx="0">
                    <c:v>US</c:v>
                  </c:pt>
                  <c:pt idx="5">
                    <c:v>UK</c:v>
                  </c:pt>
                </c:lvl>
              </c:multiLvlStrCache>
            </c:multiLvlStrRef>
          </c:cat>
          <c:val>
            <c:numRef>
              <c:f>(HATCH_US!$C$94:$G$94,HATCH_US!$K$94:$O$94)</c:f>
              <c:numCache>
                <c:formatCode>0.00%</c:formatCode>
                <c:ptCount val="10"/>
                <c:pt idx="0">
                  <c:v>0</c:v>
                </c:pt>
                <c:pt idx="1">
                  <c:v>0.33329999999999999</c:v>
                </c:pt>
                <c:pt idx="2">
                  <c:v>0.33329999999999999</c:v>
                </c:pt>
                <c:pt idx="3">
                  <c:v>0.16669999999999999</c:v>
                </c:pt>
                <c:pt idx="4">
                  <c:v>0.16669999999999999</c:v>
                </c:pt>
                <c:pt idx="5" formatCode="0%">
                  <c:v>0.33333333333333331</c:v>
                </c:pt>
                <c:pt idx="6" formatCode="0%">
                  <c:v>0.46666666666666667</c:v>
                </c:pt>
                <c:pt idx="7" formatCode="0%">
                  <c:v>6.6666666666666666E-2</c:v>
                </c:pt>
                <c:pt idx="8" formatCode="0%">
                  <c:v>6.6666666666666666E-2</c:v>
                </c:pt>
                <c:pt idx="9" formatCode="0%">
                  <c:v>6.6666666666666666E-2</c:v>
                </c:pt>
              </c:numCache>
            </c:numRef>
          </c:val>
          <c:extLst>
            <c:ext xmlns:c16="http://schemas.microsoft.com/office/drawing/2014/chart" uri="{C3380CC4-5D6E-409C-BE32-E72D297353CC}">
              <c16:uniqueId val="{00000000-3DEE-4977-BA5A-BFC25F8D1CBE}"/>
            </c:ext>
          </c:extLst>
        </c:ser>
        <c:ser>
          <c:idx val="1"/>
          <c:order val="1"/>
          <c:tx>
            <c:strRef>
              <c:f>HATCH_US!$B$95</c:f>
              <c:strCache>
                <c:ptCount val="1"/>
                <c:pt idx="0">
                  <c:v>Influence of family, peer support</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A-3DEE-4977-BA5A-BFC25F8D1CBE}"/>
                </c:ext>
              </c:extLst>
            </c:dLbl>
            <c:dLbl>
              <c:idx val="3"/>
              <c:delete val="1"/>
              <c:extLst>
                <c:ext xmlns:c15="http://schemas.microsoft.com/office/drawing/2012/chart" uri="{CE6537A1-D6FC-4f65-9D91-7224C49458BB}"/>
                <c:ext xmlns:c16="http://schemas.microsoft.com/office/drawing/2014/chart" uri="{C3380CC4-5D6E-409C-BE32-E72D297353CC}">
                  <c16:uniqueId val="{0000000B-3DEE-4977-BA5A-BFC25F8D1CBE}"/>
                </c:ext>
              </c:extLst>
            </c:dLbl>
            <c:dLbl>
              <c:idx val="4"/>
              <c:delete val="1"/>
              <c:extLst>
                <c:ext xmlns:c15="http://schemas.microsoft.com/office/drawing/2012/chart" uri="{CE6537A1-D6FC-4f65-9D91-7224C49458BB}"/>
                <c:ext xmlns:c16="http://schemas.microsoft.com/office/drawing/2014/chart" uri="{C3380CC4-5D6E-409C-BE32-E72D297353CC}">
                  <c16:uniqueId val="{00000016-3DEE-4977-BA5A-BFC25F8D1CBE}"/>
                </c:ext>
              </c:extLst>
            </c:dLbl>
            <c:dLbl>
              <c:idx val="8"/>
              <c:delete val="1"/>
              <c:extLst>
                <c:ext xmlns:c15="http://schemas.microsoft.com/office/drawing/2012/chart" uri="{CE6537A1-D6FC-4f65-9D91-7224C49458BB}"/>
                <c:ext xmlns:c16="http://schemas.microsoft.com/office/drawing/2014/chart" uri="{C3380CC4-5D6E-409C-BE32-E72D297353CC}">
                  <c16:uniqueId val="{0000000C-3DEE-4977-BA5A-BFC25F8D1CBE}"/>
                </c:ext>
              </c:extLst>
            </c:dLbl>
            <c:dLbl>
              <c:idx val="9"/>
              <c:delete val="1"/>
              <c:extLst>
                <c:ext xmlns:c15="http://schemas.microsoft.com/office/drawing/2012/chart" uri="{CE6537A1-D6FC-4f65-9D91-7224C49458BB}"/>
                <c:ext xmlns:c16="http://schemas.microsoft.com/office/drawing/2014/chart" uri="{C3380CC4-5D6E-409C-BE32-E72D297353CC}">
                  <c16:uniqueId val="{0000000D-3DEE-4977-BA5A-BFC25F8D1C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(HATCH_US!$C$92:$G$93,HATCH_US!$K$92:$O$93)</c:f>
              <c:multiLvlStrCache>
                <c:ptCount val="10"/>
                <c:lvl>
                  <c:pt idx="0">
                    <c:v>Most important</c:v>
                  </c:pt>
                  <c:pt idx="1">
                    <c:v>2</c:v>
                  </c:pt>
                  <c:pt idx="2">
                    <c:v>3</c:v>
                  </c:pt>
                  <c:pt idx="3">
                    <c:v>4</c:v>
                  </c:pt>
                  <c:pt idx="4">
                    <c:v>5</c:v>
                  </c:pt>
                  <c:pt idx="5">
                    <c:v>Most important</c:v>
                  </c:pt>
                  <c:pt idx="6">
                    <c:v>2</c:v>
                  </c:pt>
                  <c:pt idx="7">
                    <c:v>3</c:v>
                  </c:pt>
                  <c:pt idx="8">
                    <c:v>4</c:v>
                  </c:pt>
                  <c:pt idx="9">
                    <c:v>5</c:v>
                  </c:pt>
                </c:lvl>
                <c:lvl>
                  <c:pt idx="0">
                    <c:v>US</c:v>
                  </c:pt>
                  <c:pt idx="5">
                    <c:v>UK</c:v>
                  </c:pt>
                </c:lvl>
              </c:multiLvlStrCache>
            </c:multiLvlStrRef>
          </c:cat>
          <c:val>
            <c:numRef>
              <c:f>(HATCH_US!$C$95:$G$95,HATCH_US!$K$95:$O$95)</c:f>
              <c:numCache>
                <c:formatCode>0.00%</c:formatCode>
                <c:ptCount val="10"/>
                <c:pt idx="0">
                  <c:v>0.5</c:v>
                </c:pt>
                <c:pt idx="1">
                  <c:v>0.5</c:v>
                </c:pt>
                <c:pt idx="2">
                  <c:v>0</c:v>
                </c:pt>
                <c:pt idx="3">
                  <c:v>0</c:v>
                </c:pt>
                <c:pt idx="4">
                  <c:v>0</c:v>
                </c:pt>
                <c:pt idx="5" formatCode="0%">
                  <c:v>0.6</c:v>
                </c:pt>
                <c:pt idx="6" formatCode="0%">
                  <c:v>0.26666666666666666</c:v>
                </c:pt>
                <c:pt idx="7" formatCode="0%">
                  <c:v>0.13333333333333333</c:v>
                </c:pt>
                <c:pt idx="8" formatCode="0%">
                  <c:v>0</c:v>
                </c:pt>
                <c:pt idx="9" formatCode="0%">
                  <c:v>0</c:v>
                </c:pt>
              </c:numCache>
            </c:numRef>
          </c:val>
          <c:extLst>
            <c:ext xmlns:c16="http://schemas.microsoft.com/office/drawing/2014/chart" uri="{C3380CC4-5D6E-409C-BE32-E72D297353CC}">
              <c16:uniqueId val="{00000001-3DEE-4977-BA5A-BFC25F8D1CBE}"/>
            </c:ext>
          </c:extLst>
        </c:ser>
        <c:ser>
          <c:idx val="2"/>
          <c:order val="2"/>
          <c:tx>
            <c:strRef>
              <c:f>HATCH_US!$B$96</c:f>
              <c:strCache>
                <c:ptCount val="1"/>
                <c:pt idx="0">
                  <c:v>Certain policies or other supports at work, in the healthcare system, in daycare centers</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1-3DEE-4977-BA5A-BFC25F8D1CBE}"/>
                </c:ext>
              </c:extLst>
            </c:dLbl>
            <c:dLbl>
              <c:idx val="1"/>
              <c:delete val="1"/>
              <c:extLst>
                <c:ext xmlns:c15="http://schemas.microsoft.com/office/drawing/2012/chart" uri="{CE6537A1-D6FC-4f65-9D91-7224C49458BB}"/>
                <c:ext xmlns:c16="http://schemas.microsoft.com/office/drawing/2014/chart" uri="{C3380CC4-5D6E-409C-BE32-E72D297353CC}">
                  <c16:uniqueId val="{00000014-3DEE-4977-BA5A-BFC25F8D1CBE}"/>
                </c:ext>
              </c:extLst>
            </c:dLbl>
            <c:dLbl>
              <c:idx val="5"/>
              <c:delete val="1"/>
              <c:extLst>
                <c:ext xmlns:c15="http://schemas.microsoft.com/office/drawing/2012/chart" uri="{CE6537A1-D6FC-4f65-9D91-7224C49458BB}"/>
                <c:ext xmlns:c16="http://schemas.microsoft.com/office/drawing/2014/chart" uri="{C3380CC4-5D6E-409C-BE32-E72D297353CC}">
                  <c16:uniqueId val="{00000012-3DEE-4977-BA5A-BFC25F8D1CBE}"/>
                </c:ext>
              </c:extLst>
            </c:dLbl>
            <c:dLbl>
              <c:idx val="6"/>
              <c:delete val="1"/>
              <c:extLst>
                <c:ext xmlns:c15="http://schemas.microsoft.com/office/drawing/2012/chart" uri="{CE6537A1-D6FC-4f65-9D91-7224C49458BB}"/>
                <c:ext xmlns:c16="http://schemas.microsoft.com/office/drawing/2014/chart" uri="{C3380CC4-5D6E-409C-BE32-E72D297353CC}">
                  <c16:uniqueId val="{00000015-3DEE-4977-BA5A-BFC25F8D1C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(HATCH_US!$C$92:$G$93,HATCH_US!$K$92:$O$93)</c:f>
              <c:multiLvlStrCache>
                <c:ptCount val="10"/>
                <c:lvl>
                  <c:pt idx="0">
                    <c:v>Most important</c:v>
                  </c:pt>
                  <c:pt idx="1">
                    <c:v>2</c:v>
                  </c:pt>
                  <c:pt idx="2">
                    <c:v>3</c:v>
                  </c:pt>
                  <c:pt idx="3">
                    <c:v>4</c:v>
                  </c:pt>
                  <c:pt idx="4">
                    <c:v>5</c:v>
                  </c:pt>
                  <c:pt idx="5">
                    <c:v>Most important</c:v>
                  </c:pt>
                  <c:pt idx="6">
                    <c:v>2</c:v>
                  </c:pt>
                  <c:pt idx="7">
                    <c:v>3</c:v>
                  </c:pt>
                  <c:pt idx="8">
                    <c:v>4</c:v>
                  </c:pt>
                  <c:pt idx="9">
                    <c:v>5</c:v>
                  </c:pt>
                </c:lvl>
                <c:lvl>
                  <c:pt idx="0">
                    <c:v>US</c:v>
                  </c:pt>
                  <c:pt idx="5">
                    <c:v>UK</c:v>
                  </c:pt>
                </c:lvl>
              </c:multiLvlStrCache>
            </c:multiLvlStrRef>
          </c:cat>
          <c:val>
            <c:numRef>
              <c:f>(HATCH_US!$C$96:$G$96,HATCH_US!$K$96:$O$96)</c:f>
              <c:numCache>
                <c:formatCode>0.00%</c:formatCode>
                <c:ptCount val="10"/>
                <c:pt idx="0">
                  <c:v>0</c:v>
                </c:pt>
                <c:pt idx="1">
                  <c:v>0</c:v>
                </c:pt>
                <c:pt idx="2">
                  <c:v>0.33329999999999999</c:v>
                </c:pt>
                <c:pt idx="3">
                  <c:v>0.5</c:v>
                </c:pt>
                <c:pt idx="4">
                  <c:v>0.16669999999999999</c:v>
                </c:pt>
                <c:pt idx="5" formatCode="0%">
                  <c:v>0</c:v>
                </c:pt>
                <c:pt idx="6" formatCode="0%">
                  <c:v>0</c:v>
                </c:pt>
                <c:pt idx="7" formatCode="0%">
                  <c:v>0.13333333333333333</c:v>
                </c:pt>
                <c:pt idx="8" formatCode="0%">
                  <c:v>0.6</c:v>
                </c:pt>
                <c:pt idx="9" formatCode="0%">
                  <c:v>0.26666666666666666</c:v>
                </c:pt>
              </c:numCache>
            </c:numRef>
          </c:val>
          <c:extLst>
            <c:ext xmlns:c16="http://schemas.microsoft.com/office/drawing/2014/chart" uri="{C3380CC4-5D6E-409C-BE32-E72D297353CC}">
              <c16:uniqueId val="{00000002-3DEE-4977-BA5A-BFC25F8D1CBE}"/>
            </c:ext>
          </c:extLst>
        </c:ser>
        <c:ser>
          <c:idx val="3"/>
          <c:order val="3"/>
          <c:tx>
            <c:strRef>
              <c:f>HATCH_US!$B$97</c:f>
              <c:strCache>
                <c:ptCount val="1"/>
                <c:pt idx="0">
                  <c:v>Access to places where they can be comfortable in breastfeeding with opportunities to walk and away from smoking environment, being part of a broader community that values healthy and active lifestyle</c:v>
                </c:pt>
              </c:strCache>
            </c:strRef>
          </c:tx>
          <c:spPr>
            <a:solidFill>
              <a:schemeClr val="accent4"/>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E-3DEE-4977-BA5A-BFC25F8D1CBE}"/>
                </c:ext>
              </c:extLst>
            </c:dLbl>
            <c:dLbl>
              <c:idx val="8"/>
              <c:delete val="1"/>
              <c:extLst>
                <c:ext xmlns:c15="http://schemas.microsoft.com/office/drawing/2012/chart" uri="{CE6537A1-D6FC-4f65-9D91-7224C49458BB}"/>
                <c:ext xmlns:c16="http://schemas.microsoft.com/office/drawing/2014/chart" uri="{C3380CC4-5D6E-409C-BE32-E72D297353CC}">
                  <c16:uniqueId val="{00000006-3DEE-4977-BA5A-BFC25F8D1CBE}"/>
                </c:ext>
              </c:extLst>
            </c:dLbl>
            <c:dLbl>
              <c:idx val="9"/>
              <c:delete val="1"/>
              <c:extLst>
                <c:ext xmlns:c15="http://schemas.microsoft.com/office/drawing/2012/chart" uri="{CE6537A1-D6FC-4f65-9D91-7224C49458BB}"/>
                <c:ext xmlns:c16="http://schemas.microsoft.com/office/drawing/2014/chart" uri="{C3380CC4-5D6E-409C-BE32-E72D297353CC}">
                  <c16:uniqueId val="{00000005-3DEE-4977-BA5A-BFC25F8D1C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(HATCH_US!$C$92:$G$93,HATCH_US!$K$92:$O$93)</c:f>
              <c:multiLvlStrCache>
                <c:ptCount val="10"/>
                <c:lvl>
                  <c:pt idx="0">
                    <c:v>Most important</c:v>
                  </c:pt>
                  <c:pt idx="1">
                    <c:v>2</c:v>
                  </c:pt>
                  <c:pt idx="2">
                    <c:v>3</c:v>
                  </c:pt>
                  <c:pt idx="3">
                    <c:v>4</c:v>
                  </c:pt>
                  <c:pt idx="4">
                    <c:v>5</c:v>
                  </c:pt>
                  <c:pt idx="5">
                    <c:v>Most important</c:v>
                  </c:pt>
                  <c:pt idx="6">
                    <c:v>2</c:v>
                  </c:pt>
                  <c:pt idx="7">
                    <c:v>3</c:v>
                  </c:pt>
                  <c:pt idx="8">
                    <c:v>4</c:v>
                  </c:pt>
                  <c:pt idx="9">
                    <c:v>5</c:v>
                  </c:pt>
                </c:lvl>
                <c:lvl>
                  <c:pt idx="0">
                    <c:v>US</c:v>
                  </c:pt>
                  <c:pt idx="5">
                    <c:v>UK</c:v>
                  </c:pt>
                </c:lvl>
              </c:multiLvlStrCache>
            </c:multiLvlStrRef>
          </c:cat>
          <c:val>
            <c:numRef>
              <c:f>(HATCH_US!$C$97:$G$97,HATCH_US!$K$97:$O$97)</c:f>
              <c:numCache>
                <c:formatCode>0.00%</c:formatCode>
                <c:ptCount val="10"/>
                <c:pt idx="0">
                  <c:v>0.5</c:v>
                </c:pt>
                <c:pt idx="1">
                  <c:v>0.16669999999999999</c:v>
                </c:pt>
                <c:pt idx="2">
                  <c:v>0.16669999999999999</c:v>
                </c:pt>
                <c:pt idx="3">
                  <c:v>0.16669999999999999</c:v>
                </c:pt>
                <c:pt idx="4">
                  <c:v>0</c:v>
                </c:pt>
                <c:pt idx="5" formatCode="0%">
                  <c:v>6.6666666666666666E-2</c:v>
                </c:pt>
                <c:pt idx="6" formatCode="0%">
                  <c:v>0.26666666666666666</c:v>
                </c:pt>
                <c:pt idx="7" formatCode="0%">
                  <c:v>0.66666666666666663</c:v>
                </c:pt>
                <c:pt idx="8" formatCode="0%">
                  <c:v>0</c:v>
                </c:pt>
                <c:pt idx="9" formatCode="0%">
                  <c:v>0</c:v>
                </c:pt>
              </c:numCache>
            </c:numRef>
          </c:val>
          <c:extLst>
            <c:ext xmlns:c16="http://schemas.microsoft.com/office/drawing/2014/chart" uri="{C3380CC4-5D6E-409C-BE32-E72D297353CC}">
              <c16:uniqueId val="{00000003-3DEE-4977-BA5A-BFC25F8D1CBE}"/>
            </c:ext>
          </c:extLst>
        </c:ser>
        <c:ser>
          <c:idx val="4"/>
          <c:order val="4"/>
          <c:tx>
            <c:strRef>
              <c:f>HATCH_US!$B$98</c:f>
              <c:strCache>
                <c:ptCount val="1"/>
                <c:pt idx="0">
                  <c:v>Laws requiring employers to provide certain amount of maternity/parental benefits, smoking/tobacco-free policy, or incentives to exercise</c:v>
                </c:pt>
              </c:strCache>
            </c:strRef>
          </c:tx>
          <c:spPr>
            <a:solidFill>
              <a:schemeClr val="accent5"/>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0-3DEE-4977-BA5A-BFC25F8D1CBE}"/>
                </c:ext>
              </c:extLst>
            </c:dLbl>
            <c:dLbl>
              <c:idx val="1"/>
              <c:delete val="1"/>
              <c:extLst>
                <c:ext xmlns:c15="http://schemas.microsoft.com/office/drawing/2012/chart" uri="{CE6537A1-D6FC-4f65-9D91-7224C49458BB}"/>
                <c:ext xmlns:c16="http://schemas.microsoft.com/office/drawing/2014/chart" uri="{C3380CC4-5D6E-409C-BE32-E72D297353CC}">
                  <c16:uniqueId val="{0000000F-3DEE-4977-BA5A-BFC25F8D1CBE}"/>
                </c:ext>
              </c:extLst>
            </c:dLbl>
            <c:dLbl>
              <c:idx val="5"/>
              <c:delete val="1"/>
              <c:extLst>
                <c:ext xmlns:c15="http://schemas.microsoft.com/office/drawing/2012/chart" uri="{CE6537A1-D6FC-4f65-9D91-7224C49458BB}"/>
                <c:ext xmlns:c16="http://schemas.microsoft.com/office/drawing/2014/chart" uri="{C3380CC4-5D6E-409C-BE32-E72D297353CC}">
                  <c16:uniqueId val="{00000013-3DEE-4977-BA5A-BFC25F8D1CBE}"/>
                </c:ext>
              </c:extLst>
            </c:dLbl>
            <c:dLbl>
              <c:idx val="6"/>
              <c:delete val="1"/>
              <c:extLst>
                <c:ext xmlns:c15="http://schemas.microsoft.com/office/drawing/2012/chart" uri="{CE6537A1-D6FC-4f65-9D91-7224C49458BB}"/>
                <c:ext xmlns:c16="http://schemas.microsoft.com/office/drawing/2014/chart" uri="{C3380CC4-5D6E-409C-BE32-E72D297353CC}">
                  <c16:uniqueId val="{00000008-3DEE-4977-BA5A-BFC25F8D1CBE}"/>
                </c:ext>
              </c:extLst>
            </c:dLbl>
            <c:dLbl>
              <c:idx val="7"/>
              <c:delete val="1"/>
              <c:extLst>
                <c:ext xmlns:c15="http://schemas.microsoft.com/office/drawing/2012/chart" uri="{CE6537A1-D6FC-4f65-9D91-7224C49458BB}"/>
                <c:ext xmlns:c16="http://schemas.microsoft.com/office/drawing/2014/chart" uri="{C3380CC4-5D6E-409C-BE32-E72D297353CC}">
                  <c16:uniqueId val="{00000007-3DEE-4977-BA5A-BFC25F8D1C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(HATCH_US!$C$92:$G$93,HATCH_US!$K$92:$O$93)</c:f>
              <c:multiLvlStrCache>
                <c:ptCount val="10"/>
                <c:lvl>
                  <c:pt idx="0">
                    <c:v>Most important</c:v>
                  </c:pt>
                  <c:pt idx="1">
                    <c:v>2</c:v>
                  </c:pt>
                  <c:pt idx="2">
                    <c:v>3</c:v>
                  </c:pt>
                  <c:pt idx="3">
                    <c:v>4</c:v>
                  </c:pt>
                  <c:pt idx="4">
                    <c:v>5</c:v>
                  </c:pt>
                  <c:pt idx="5">
                    <c:v>Most important</c:v>
                  </c:pt>
                  <c:pt idx="6">
                    <c:v>2</c:v>
                  </c:pt>
                  <c:pt idx="7">
                    <c:v>3</c:v>
                  </c:pt>
                  <c:pt idx="8">
                    <c:v>4</c:v>
                  </c:pt>
                  <c:pt idx="9">
                    <c:v>5</c:v>
                  </c:pt>
                </c:lvl>
                <c:lvl>
                  <c:pt idx="0">
                    <c:v>US</c:v>
                  </c:pt>
                  <c:pt idx="5">
                    <c:v>UK</c:v>
                  </c:pt>
                </c:lvl>
              </c:multiLvlStrCache>
            </c:multiLvlStrRef>
          </c:cat>
          <c:val>
            <c:numRef>
              <c:f>(HATCH_US!$C$98:$G$98,HATCH_US!$K$98:$O$98)</c:f>
              <c:numCache>
                <c:formatCode>0.00%</c:formatCode>
                <c:ptCount val="10"/>
                <c:pt idx="0">
                  <c:v>0</c:v>
                </c:pt>
                <c:pt idx="1">
                  <c:v>0</c:v>
                </c:pt>
                <c:pt idx="2">
                  <c:v>0.16669999999999999</c:v>
                </c:pt>
                <c:pt idx="3">
                  <c:v>0.16669999999999999</c:v>
                </c:pt>
                <c:pt idx="4">
                  <c:v>0.66669999999999996</c:v>
                </c:pt>
                <c:pt idx="5" formatCode="0%">
                  <c:v>0</c:v>
                </c:pt>
                <c:pt idx="6" formatCode="0%">
                  <c:v>0</c:v>
                </c:pt>
                <c:pt idx="7" formatCode="0%">
                  <c:v>0</c:v>
                </c:pt>
                <c:pt idx="8" formatCode="0%">
                  <c:v>0.33333333333333331</c:v>
                </c:pt>
                <c:pt idx="9" formatCode="0%">
                  <c:v>0.66666666666666663</c:v>
                </c:pt>
              </c:numCache>
            </c:numRef>
          </c:val>
          <c:extLst>
            <c:ext xmlns:c16="http://schemas.microsoft.com/office/drawing/2014/chart" uri="{C3380CC4-5D6E-409C-BE32-E72D297353CC}">
              <c16:uniqueId val="{00000004-3DEE-4977-BA5A-BFC25F8D1CBE}"/>
            </c:ext>
          </c:extLst>
        </c:ser>
        <c:dLbls>
          <c:showLegendKey val="0"/>
          <c:showVal val="0"/>
          <c:showCatName val="0"/>
          <c:showSerName val="0"/>
          <c:showPercent val="0"/>
          <c:showBubbleSize val="0"/>
        </c:dLbls>
        <c:gapWidth val="150"/>
        <c:overlap val="100"/>
        <c:axId val="594091472"/>
        <c:axId val="594087864"/>
      </c:barChart>
      <c:catAx>
        <c:axId val="59409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594087864"/>
        <c:crosses val="autoZero"/>
        <c:auto val="1"/>
        <c:lblAlgn val="ctr"/>
        <c:lblOffset val="100"/>
        <c:noMultiLvlLbl val="0"/>
      </c:catAx>
      <c:valAx>
        <c:axId val="59408786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4091472"/>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Factors Simultaneously</a:t>
            </a:r>
            <a:r>
              <a:rPr lang="en-US" sz="2000" baseline="0"/>
              <a:t> Discouraging Two or More Healthy Behaviors (n=19)</a:t>
            </a:r>
            <a:endParaRPr lang="en-US" sz="200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HATCH_US!$B$107</c:f>
              <c:strCache>
                <c:ptCount val="1"/>
                <c:pt idx="0">
                  <c:v>Stress, lack of confidence, lack of enjoyment</c:v>
                </c:pt>
              </c:strCache>
            </c:strRef>
          </c:tx>
          <c:spPr>
            <a:solidFill>
              <a:schemeClr val="accent6"/>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9-8110-48F2-B5C3-2CDA7C453731}"/>
                </c:ext>
              </c:extLst>
            </c:dLbl>
            <c:dLbl>
              <c:idx val="9"/>
              <c:delete val="1"/>
              <c:extLst>
                <c:ext xmlns:c15="http://schemas.microsoft.com/office/drawing/2012/chart" uri="{CE6537A1-D6FC-4f65-9D91-7224C49458BB}"/>
                <c:ext xmlns:c16="http://schemas.microsoft.com/office/drawing/2014/chart" uri="{C3380CC4-5D6E-409C-BE32-E72D297353CC}">
                  <c16:uniqueId val="{00000015-8110-48F2-B5C3-2CDA7C4537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(HATCH_US!$C$105:$G$106,HATCH_US!$K$105:$O$106)</c:f>
              <c:multiLvlStrCache>
                <c:ptCount val="10"/>
                <c:lvl>
                  <c:pt idx="0">
                    <c:v>Most important</c:v>
                  </c:pt>
                  <c:pt idx="1">
                    <c:v>2</c:v>
                  </c:pt>
                  <c:pt idx="2">
                    <c:v>3</c:v>
                  </c:pt>
                  <c:pt idx="3">
                    <c:v>4</c:v>
                  </c:pt>
                  <c:pt idx="4">
                    <c:v>5</c:v>
                  </c:pt>
                  <c:pt idx="5">
                    <c:v>Most important</c:v>
                  </c:pt>
                  <c:pt idx="6">
                    <c:v>2</c:v>
                  </c:pt>
                  <c:pt idx="7">
                    <c:v>3</c:v>
                  </c:pt>
                  <c:pt idx="8">
                    <c:v>4</c:v>
                  </c:pt>
                  <c:pt idx="9">
                    <c:v>5</c:v>
                  </c:pt>
                </c:lvl>
                <c:lvl>
                  <c:pt idx="0">
                    <c:v>US</c:v>
                  </c:pt>
                  <c:pt idx="5">
                    <c:v>UK</c:v>
                  </c:pt>
                </c:lvl>
              </c:multiLvlStrCache>
            </c:multiLvlStrRef>
          </c:cat>
          <c:val>
            <c:numRef>
              <c:f>(HATCH_US!$C$107:$G$107,HATCH_US!$K$107:$O$107)</c:f>
              <c:numCache>
                <c:formatCode>0.00%</c:formatCode>
                <c:ptCount val="10"/>
                <c:pt idx="0">
                  <c:v>0.5</c:v>
                </c:pt>
                <c:pt idx="1">
                  <c:v>0.16669999999999999</c:v>
                </c:pt>
                <c:pt idx="2">
                  <c:v>0</c:v>
                </c:pt>
                <c:pt idx="3">
                  <c:v>0.16669999999999999</c:v>
                </c:pt>
                <c:pt idx="4">
                  <c:v>0.16669999999999999</c:v>
                </c:pt>
                <c:pt idx="5" formatCode="0%">
                  <c:v>0.46153846153846156</c:v>
                </c:pt>
                <c:pt idx="6" formatCode="0%">
                  <c:v>0.30769230769230771</c:v>
                </c:pt>
                <c:pt idx="7" formatCode="0%">
                  <c:v>0.15384615384615385</c:v>
                </c:pt>
                <c:pt idx="8" formatCode="0%">
                  <c:v>7.6923076923076927E-2</c:v>
                </c:pt>
                <c:pt idx="9" formatCode="0%">
                  <c:v>0</c:v>
                </c:pt>
              </c:numCache>
            </c:numRef>
          </c:val>
          <c:extLst>
            <c:ext xmlns:c16="http://schemas.microsoft.com/office/drawing/2014/chart" uri="{C3380CC4-5D6E-409C-BE32-E72D297353CC}">
              <c16:uniqueId val="{00000000-8110-48F2-B5C3-2CDA7C453731}"/>
            </c:ext>
          </c:extLst>
        </c:ser>
        <c:ser>
          <c:idx val="1"/>
          <c:order val="1"/>
          <c:tx>
            <c:strRef>
              <c:f>HATCH_US!$B$108</c:f>
              <c:strCache>
                <c:ptCount val="1"/>
                <c:pt idx="0">
                  <c:v>Lack of support from family, friends, and other peers</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A-8110-48F2-B5C3-2CDA7C453731}"/>
                </c:ext>
              </c:extLst>
            </c:dLbl>
            <c:dLbl>
              <c:idx val="4"/>
              <c:delete val="1"/>
              <c:extLst>
                <c:ext xmlns:c15="http://schemas.microsoft.com/office/drawing/2012/chart" uri="{CE6537A1-D6FC-4f65-9D91-7224C49458BB}"/>
                <c:ext xmlns:c16="http://schemas.microsoft.com/office/drawing/2014/chart" uri="{C3380CC4-5D6E-409C-BE32-E72D297353CC}">
                  <c16:uniqueId val="{0000000C-8110-48F2-B5C3-2CDA7C453731}"/>
                </c:ext>
              </c:extLst>
            </c:dLbl>
            <c:dLbl>
              <c:idx val="8"/>
              <c:delete val="1"/>
              <c:extLst>
                <c:ext xmlns:c15="http://schemas.microsoft.com/office/drawing/2012/chart" uri="{CE6537A1-D6FC-4f65-9D91-7224C49458BB}"/>
                <c:ext xmlns:c16="http://schemas.microsoft.com/office/drawing/2014/chart" uri="{C3380CC4-5D6E-409C-BE32-E72D297353CC}">
                  <c16:uniqueId val="{00000013-8110-48F2-B5C3-2CDA7C4537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(HATCH_US!$C$105:$G$106,HATCH_US!$K$105:$O$106)</c:f>
              <c:multiLvlStrCache>
                <c:ptCount val="10"/>
                <c:lvl>
                  <c:pt idx="0">
                    <c:v>Most important</c:v>
                  </c:pt>
                  <c:pt idx="1">
                    <c:v>2</c:v>
                  </c:pt>
                  <c:pt idx="2">
                    <c:v>3</c:v>
                  </c:pt>
                  <c:pt idx="3">
                    <c:v>4</c:v>
                  </c:pt>
                  <c:pt idx="4">
                    <c:v>5</c:v>
                  </c:pt>
                  <c:pt idx="5">
                    <c:v>Most important</c:v>
                  </c:pt>
                  <c:pt idx="6">
                    <c:v>2</c:v>
                  </c:pt>
                  <c:pt idx="7">
                    <c:v>3</c:v>
                  </c:pt>
                  <c:pt idx="8">
                    <c:v>4</c:v>
                  </c:pt>
                  <c:pt idx="9">
                    <c:v>5</c:v>
                  </c:pt>
                </c:lvl>
                <c:lvl>
                  <c:pt idx="0">
                    <c:v>US</c:v>
                  </c:pt>
                  <c:pt idx="5">
                    <c:v>UK</c:v>
                  </c:pt>
                </c:lvl>
              </c:multiLvlStrCache>
            </c:multiLvlStrRef>
          </c:cat>
          <c:val>
            <c:numRef>
              <c:f>(HATCH_US!$C$108:$G$108,HATCH_US!$K$108:$O$108)</c:f>
              <c:numCache>
                <c:formatCode>0.00%</c:formatCode>
                <c:ptCount val="10"/>
                <c:pt idx="0">
                  <c:v>0</c:v>
                </c:pt>
                <c:pt idx="1">
                  <c:v>0.66669999999999996</c:v>
                </c:pt>
                <c:pt idx="2">
                  <c:v>0.16669999999999999</c:v>
                </c:pt>
                <c:pt idx="3">
                  <c:v>0.16669999999999999</c:v>
                </c:pt>
                <c:pt idx="4">
                  <c:v>0</c:v>
                </c:pt>
                <c:pt idx="5" formatCode="0%">
                  <c:v>0.38461538461538464</c:v>
                </c:pt>
                <c:pt idx="6" formatCode="0%">
                  <c:v>0.46153846153846156</c:v>
                </c:pt>
                <c:pt idx="7" formatCode="0%">
                  <c:v>7.6923076923076927E-2</c:v>
                </c:pt>
                <c:pt idx="8" formatCode="0%">
                  <c:v>0</c:v>
                </c:pt>
                <c:pt idx="9" formatCode="0%">
                  <c:v>7.6923076923076927E-2</c:v>
                </c:pt>
              </c:numCache>
            </c:numRef>
          </c:val>
          <c:extLst>
            <c:ext xmlns:c16="http://schemas.microsoft.com/office/drawing/2014/chart" uri="{C3380CC4-5D6E-409C-BE32-E72D297353CC}">
              <c16:uniqueId val="{00000001-8110-48F2-B5C3-2CDA7C453731}"/>
            </c:ext>
          </c:extLst>
        </c:ser>
        <c:ser>
          <c:idx val="2"/>
          <c:order val="2"/>
          <c:tx>
            <c:strRef>
              <c:f>HATCH_US!$B$109</c:f>
              <c:strCache>
                <c:ptCount val="1"/>
                <c:pt idx="0">
                  <c:v>Insufficient policies or other supports at work, in the healthcare system, in daycare centers</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7-8110-48F2-B5C3-2CDA7C453731}"/>
                </c:ext>
              </c:extLst>
            </c:dLbl>
            <c:dLbl>
              <c:idx val="4"/>
              <c:delete val="1"/>
              <c:extLst>
                <c:ext xmlns:c15="http://schemas.microsoft.com/office/drawing/2012/chart" uri="{CE6537A1-D6FC-4f65-9D91-7224C49458BB}"/>
                <c:ext xmlns:c16="http://schemas.microsoft.com/office/drawing/2014/chart" uri="{C3380CC4-5D6E-409C-BE32-E72D297353CC}">
                  <c16:uniqueId val="{0000000D-8110-48F2-B5C3-2CDA7C453731}"/>
                </c:ext>
              </c:extLst>
            </c:dLbl>
            <c:dLbl>
              <c:idx val="5"/>
              <c:delete val="1"/>
              <c:extLst>
                <c:ext xmlns:c15="http://schemas.microsoft.com/office/drawing/2012/chart" uri="{CE6537A1-D6FC-4f65-9D91-7224C49458BB}"/>
                <c:ext xmlns:c16="http://schemas.microsoft.com/office/drawing/2014/chart" uri="{C3380CC4-5D6E-409C-BE32-E72D297353CC}">
                  <c16:uniqueId val="{0000000F-8110-48F2-B5C3-2CDA7C453731}"/>
                </c:ext>
              </c:extLst>
            </c:dLbl>
            <c:dLbl>
              <c:idx val="6"/>
              <c:delete val="1"/>
              <c:extLst>
                <c:ext xmlns:c15="http://schemas.microsoft.com/office/drawing/2012/chart" uri="{CE6537A1-D6FC-4f65-9D91-7224C49458BB}"/>
                <c:ext xmlns:c16="http://schemas.microsoft.com/office/drawing/2014/chart" uri="{C3380CC4-5D6E-409C-BE32-E72D297353CC}">
                  <c16:uniqueId val="{00000010-8110-48F2-B5C3-2CDA7C4537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(HATCH_US!$C$105:$G$106,HATCH_US!$K$105:$O$106)</c:f>
              <c:multiLvlStrCache>
                <c:ptCount val="10"/>
                <c:lvl>
                  <c:pt idx="0">
                    <c:v>Most important</c:v>
                  </c:pt>
                  <c:pt idx="1">
                    <c:v>2</c:v>
                  </c:pt>
                  <c:pt idx="2">
                    <c:v>3</c:v>
                  </c:pt>
                  <c:pt idx="3">
                    <c:v>4</c:v>
                  </c:pt>
                  <c:pt idx="4">
                    <c:v>5</c:v>
                  </c:pt>
                  <c:pt idx="5">
                    <c:v>Most important</c:v>
                  </c:pt>
                  <c:pt idx="6">
                    <c:v>2</c:v>
                  </c:pt>
                  <c:pt idx="7">
                    <c:v>3</c:v>
                  </c:pt>
                  <c:pt idx="8">
                    <c:v>4</c:v>
                  </c:pt>
                  <c:pt idx="9">
                    <c:v>5</c:v>
                  </c:pt>
                </c:lvl>
                <c:lvl>
                  <c:pt idx="0">
                    <c:v>US</c:v>
                  </c:pt>
                  <c:pt idx="5">
                    <c:v>UK</c:v>
                  </c:pt>
                </c:lvl>
              </c:multiLvlStrCache>
            </c:multiLvlStrRef>
          </c:cat>
          <c:val>
            <c:numRef>
              <c:f>(HATCH_US!$C$109:$G$109,HATCH_US!$K$109:$O$109)</c:f>
              <c:numCache>
                <c:formatCode>0.00%</c:formatCode>
                <c:ptCount val="10"/>
                <c:pt idx="0">
                  <c:v>0.16669999999999999</c:v>
                </c:pt>
                <c:pt idx="1">
                  <c:v>0</c:v>
                </c:pt>
                <c:pt idx="2">
                  <c:v>0.33329999999999999</c:v>
                </c:pt>
                <c:pt idx="3">
                  <c:v>0.5</c:v>
                </c:pt>
                <c:pt idx="4">
                  <c:v>0</c:v>
                </c:pt>
                <c:pt idx="5" formatCode="0%">
                  <c:v>0</c:v>
                </c:pt>
                <c:pt idx="6" formatCode="0%">
                  <c:v>0</c:v>
                </c:pt>
                <c:pt idx="7" formatCode="0%">
                  <c:v>0.23076923076923078</c:v>
                </c:pt>
                <c:pt idx="8" formatCode="0%">
                  <c:v>0.53846153846153844</c:v>
                </c:pt>
                <c:pt idx="9" formatCode="0%">
                  <c:v>0.23076923076923078</c:v>
                </c:pt>
              </c:numCache>
            </c:numRef>
          </c:val>
          <c:extLst>
            <c:ext xmlns:c16="http://schemas.microsoft.com/office/drawing/2014/chart" uri="{C3380CC4-5D6E-409C-BE32-E72D297353CC}">
              <c16:uniqueId val="{00000002-8110-48F2-B5C3-2CDA7C453731}"/>
            </c:ext>
          </c:extLst>
        </c:ser>
        <c:ser>
          <c:idx val="3"/>
          <c:order val="3"/>
          <c:tx>
            <c:strRef>
              <c:f>HATCH_US!$B$110</c:f>
              <c:strCache>
                <c:ptCount val="1"/>
                <c:pt idx="0">
                  <c:v>Not having access to places where they can be comfortable in breastfeeding with opportunities to walk and away from smoking environment, not being part of a broader community that values healthy and active lifestyle</c:v>
                </c:pt>
              </c:strCache>
            </c:strRef>
          </c:tx>
          <c:spPr>
            <a:solidFill>
              <a:schemeClr val="accent4"/>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E-8110-48F2-B5C3-2CDA7C453731}"/>
                </c:ext>
              </c:extLst>
            </c:dLbl>
            <c:dLbl>
              <c:idx val="9"/>
              <c:delete val="1"/>
              <c:extLst>
                <c:ext xmlns:c15="http://schemas.microsoft.com/office/drawing/2012/chart" uri="{CE6537A1-D6FC-4f65-9D91-7224C49458BB}"/>
                <c:ext xmlns:c16="http://schemas.microsoft.com/office/drawing/2014/chart" uri="{C3380CC4-5D6E-409C-BE32-E72D297353CC}">
                  <c16:uniqueId val="{00000012-8110-48F2-B5C3-2CDA7C4537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(HATCH_US!$C$105:$G$106,HATCH_US!$K$105:$O$106)</c:f>
              <c:multiLvlStrCache>
                <c:ptCount val="10"/>
                <c:lvl>
                  <c:pt idx="0">
                    <c:v>Most important</c:v>
                  </c:pt>
                  <c:pt idx="1">
                    <c:v>2</c:v>
                  </c:pt>
                  <c:pt idx="2">
                    <c:v>3</c:v>
                  </c:pt>
                  <c:pt idx="3">
                    <c:v>4</c:v>
                  </c:pt>
                  <c:pt idx="4">
                    <c:v>5</c:v>
                  </c:pt>
                  <c:pt idx="5">
                    <c:v>Most important</c:v>
                  </c:pt>
                  <c:pt idx="6">
                    <c:v>2</c:v>
                  </c:pt>
                  <c:pt idx="7">
                    <c:v>3</c:v>
                  </c:pt>
                  <c:pt idx="8">
                    <c:v>4</c:v>
                  </c:pt>
                  <c:pt idx="9">
                    <c:v>5</c:v>
                  </c:pt>
                </c:lvl>
                <c:lvl>
                  <c:pt idx="0">
                    <c:v>US</c:v>
                  </c:pt>
                  <c:pt idx="5">
                    <c:v>UK</c:v>
                  </c:pt>
                </c:lvl>
              </c:multiLvlStrCache>
            </c:multiLvlStrRef>
          </c:cat>
          <c:val>
            <c:numRef>
              <c:f>(HATCH_US!$C$110:$G$110,HATCH_US!$K$110:$O$110)</c:f>
              <c:numCache>
                <c:formatCode>0.00%</c:formatCode>
                <c:ptCount val="10"/>
                <c:pt idx="0">
                  <c:v>0.33329999999999999</c:v>
                </c:pt>
                <c:pt idx="1">
                  <c:v>0.16669999999999999</c:v>
                </c:pt>
                <c:pt idx="2">
                  <c:v>0.33329999999999999</c:v>
                </c:pt>
                <c:pt idx="3">
                  <c:v>0.16669999999999999</c:v>
                </c:pt>
                <c:pt idx="4">
                  <c:v>0</c:v>
                </c:pt>
                <c:pt idx="5" formatCode="0%">
                  <c:v>0.15384615384615385</c:v>
                </c:pt>
                <c:pt idx="6" formatCode="0%">
                  <c:v>0.15384615384615385</c:v>
                </c:pt>
                <c:pt idx="7" formatCode="0%">
                  <c:v>0.53846153846153844</c:v>
                </c:pt>
                <c:pt idx="8" formatCode="0%">
                  <c:v>0.15384615384615385</c:v>
                </c:pt>
                <c:pt idx="9" formatCode="0%">
                  <c:v>0</c:v>
                </c:pt>
              </c:numCache>
            </c:numRef>
          </c:val>
          <c:extLst>
            <c:ext xmlns:c16="http://schemas.microsoft.com/office/drawing/2014/chart" uri="{C3380CC4-5D6E-409C-BE32-E72D297353CC}">
              <c16:uniqueId val="{00000003-8110-48F2-B5C3-2CDA7C453731}"/>
            </c:ext>
          </c:extLst>
        </c:ser>
        <c:ser>
          <c:idx val="4"/>
          <c:order val="4"/>
          <c:tx>
            <c:strRef>
              <c:f>HATCH_US!$B$111</c:f>
              <c:strCache>
                <c:ptCount val="1"/>
                <c:pt idx="0">
                  <c:v>Insufficient laws requiring employers to provide certain amount of maternity/parental benefits, smoking/tobacco-free policy, or incentives to exercise</c:v>
                </c:pt>
              </c:strCache>
            </c:strRef>
          </c:tx>
          <c:spPr>
            <a:solidFill>
              <a:schemeClr val="accent5"/>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8110-48F2-B5C3-2CDA7C453731}"/>
                </c:ext>
              </c:extLst>
            </c:dLbl>
            <c:dLbl>
              <c:idx val="1"/>
              <c:delete val="1"/>
              <c:extLst>
                <c:ext xmlns:c15="http://schemas.microsoft.com/office/drawing/2012/chart" uri="{CE6537A1-D6FC-4f65-9D91-7224C49458BB}"/>
                <c:ext xmlns:c16="http://schemas.microsoft.com/office/drawing/2014/chart" uri="{C3380CC4-5D6E-409C-BE32-E72D297353CC}">
                  <c16:uniqueId val="{00000006-8110-48F2-B5C3-2CDA7C453731}"/>
                </c:ext>
              </c:extLst>
            </c:dLbl>
            <c:dLbl>
              <c:idx val="3"/>
              <c:delete val="1"/>
              <c:extLst>
                <c:ext xmlns:c15="http://schemas.microsoft.com/office/drawing/2012/chart" uri="{CE6537A1-D6FC-4f65-9D91-7224C49458BB}"/>
                <c:ext xmlns:c16="http://schemas.microsoft.com/office/drawing/2014/chart" uri="{C3380CC4-5D6E-409C-BE32-E72D297353CC}">
                  <c16:uniqueId val="{00000008-8110-48F2-B5C3-2CDA7C453731}"/>
                </c:ext>
              </c:extLst>
            </c:dLbl>
            <c:dLbl>
              <c:idx val="5"/>
              <c:delete val="1"/>
              <c:extLst>
                <c:ext xmlns:c15="http://schemas.microsoft.com/office/drawing/2012/chart" uri="{CE6537A1-D6FC-4f65-9D91-7224C49458BB}"/>
                <c:ext xmlns:c16="http://schemas.microsoft.com/office/drawing/2014/chart" uri="{C3380CC4-5D6E-409C-BE32-E72D297353CC}">
                  <c16:uniqueId val="{0000000B-8110-48F2-B5C3-2CDA7C453731}"/>
                </c:ext>
              </c:extLst>
            </c:dLbl>
            <c:dLbl>
              <c:idx val="7"/>
              <c:delete val="1"/>
              <c:extLst>
                <c:ext xmlns:c15="http://schemas.microsoft.com/office/drawing/2012/chart" uri="{CE6537A1-D6FC-4f65-9D91-7224C49458BB}"/>
                <c:ext xmlns:c16="http://schemas.microsoft.com/office/drawing/2014/chart" uri="{C3380CC4-5D6E-409C-BE32-E72D297353CC}">
                  <c16:uniqueId val="{00000011-8110-48F2-B5C3-2CDA7C4537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(HATCH_US!$C$105:$G$106,HATCH_US!$K$105:$O$106)</c:f>
              <c:multiLvlStrCache>
                <c:ptCount val="10"/>
                <c:lvl>
                  <c:pt idx="0">
                    <c:v>Most important</c:v>
                  </c:pt>
                  <c:pt idx="1">
                    <c:v>2</c:v>
                  </c:pt>
                  <c:pt idx="2">
                    <c:v>3</c:v>
                  </c:pt>
                  <c:pt idx="3">
                    <c:v>4</c:v>
                  </c:pt>
                  <c:pt idx="4">
                    <c:v>5</c:v>
                  </c:pt>
                  <c:pt idx="5">
                    <c:v>Most important</c:v>
                  </c:pt>
                  <c:pt idx="6">
                    <c:v>2</c:v>
                  </c:pt>
                  <c:pt idx="7">
                    <c:v>3</c:v>
                  </c:pt>
                  <c:pt idx="8">
                    <c:v>4</c:v>
                  </c:pt>
                  <c:pt idx="9">
                    <c:v>5</c:v>
                  </c:pt>
                </c:lvl>
                <c:lvl>
                  <c:pt idx="0">
                    <c:v>US</c:v>
                  </c:pt>
                  <c:pt idx="5">
                    <c:v>UK</c:v>
                  </c:pt>
                </c:lvl>
              </c:multiLvlStrCache>
            </c:multiLvlStrRef>
          </c:cat>
          <c:val>
            <c:numRef>
              <c:f>(HATCH_US!$C$111:$G$111,HATCH_US!$K$111:$O$111)</c:f>
              <c:numCache>
                <c:formatCode>0.00%</c:formatCode>
                <c:ptCount val="10"/>
                <c:pt idx="0">
                  <c:v>0</c:v>
                </c:pt>
                <c:pt idx="1">
                  <c:v>0</c:v>
                </c:pt>
                <c:pt idx="2">
                  <c:v>0.16669999999999999</c:v>
                </c:pt>
                <c:pt idx="3">
                  <c:v>0</c:v>
                </c:pt>
                <c:pt idx="4">
                  <c:v>0.83330000000000004</c:v>
                </c:pt>
                <c:pt idx="5" formatCode="0%">
                  <c:v>0</c:v>
                </c:pt>
                <c:pt idx="6" formatCode="0%">
                  <c:v>7.6923076923076927E-2</c:v>
                </c:pt>
                <c:pt idx="7" formatCode="0%">
                  <c:v>0</c:v>
                </c:pt>
                <c:pt idx="8" formatCode="0%">
                  <c:v>0.23076923076923078</c:v>
                </c:pt>
                <c:pt idx="9" formatCode="0%">
                  <c:v>0.69230769230769229</c:v>
                </c:pt>
              </c:numCache>
            </c:numRef>
          </c:val>
          <c:extLst>
            <c:ext xmlns:c16="http://schemas.microsoft.com/office/drawing/2014/chart" uri="{C3380CC4-5D6E-409C-BE32-E72D297353CC}">
              <c16:uniqueId val="{00000004-8110-48F2-B5C3-2CDA7C453731}"/>
            </c:ext>
          </c:extLst>
        </c:ser>
        <c:dLbls>
          <c:showLegendKey val="0"/>
          <c:showVal val="0"/>
          <c:showCatName val="0"/>
          <c:showSerName val="0"/>
          <c:showPercent val="0"/>
          <c:showBubbleSize val="0"/>
        </c:dLbls>
        <c:gapWidth val="150"/>
        <c:overlap val="100"/>
        <c:axId val="594099016"/>
        <c:axId val="594089176"/>
      </c:barChart>
      <c:catAx>
        <c:axId val="59409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594089176"/>
        <c:crosses val="autoZero"/>
        <c:auto val="1"/>
        <c:lblAlgn val="ctr"/>
        <c:lblOffset val="100"/>
        <c:noMultiLvlLbl val="0"/>
      </c:catAx>
      <c:valAx>
        <c:axId val="594089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4099016"/>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en-US"/>
              <a:t>Click to edit Master title style</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9B41C02-F3A9-4558-A09E-D25D58D5310F}" type="datetimeFigureOut">
              <a:rPr lang="en-GB" smtClean="0"/>
              <a:t>20/02/2018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673668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B41C02-F3A9-4558-A09E-D25D58D5310F}" type="datetimeFigureOut">
              <a:rPr lang="en-GB" smtClean="0"/>
              <a:t>20/02/2018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3512065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en-US"/>
              <a:t>Click to edit Master title style</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solidFill>
              </a:defRPr>
            </a:lvl1pPr>
            <a:lvl2pPr marL="2018355" indent="0">
              <a:buNone/>
              <a:defRPr sz="8829">
                <a:solidFill>
                  <a:schemeClr val="tx1">
                    <a:tint val="75000"/>
                  </a:schemeClr>
                </a:solidFill>
              </a:defRPr>
            </a:lvl2pPr>
            <a:lvl3pPr marL="4036710" indent="0">
              <a:buNone/>
              <a:defRPr sz="7946">
                <a:solidFill>
                  <a:schemeClr val="tx1">
                    <a:tint val="75000"/>
                  </a:schemeClr>
                </a:solidFill>
              </a:defRPr>
            </a:lvl3pPr>
            <a:lvl4pPr marL="6055065" indent="0">
              <a:buNone/>
              <a:defRPr sz="7063">
                <a:solidFill>
                  <a:schemeClr val="tx1">
                    <a:tint val="75000"/>
                  </a:schemeClr>
                </a:solidFill>
              </a:defRPr>
            </a:lvl4pPr>
            <a:lvl5pPr marL="8073420" indent="0">
              <a:buNone/>
              <a:defRPr sz="7063">
                <a:solidFill>
                  <a:schemeClr val="tx1">
                    <a:tint val="75000"/>
                  </a:schemeClr>
                </a:solidFill>
              </a:defRPr>
            </a:lvl5pPr>
            <a:lvl6pPr marL="10091776" indent="0">
              <a:buNone/>
              <a:defRPr sz="7063">
                <a:solidFill>
                  <a:schemeClr val="tx1">
                    <a:tint val="75000"/>
                  </a:schemeClr>
                </a:solidFill>
              </a:defRPr>
            </a:lvl6pPr>
            <a:lvl7pPr marL="12110131" indent="0">
              <a:buNone/>
              <a:defRPr sz="7063">
                <a:solidFill>
                  <a:schemeClr val="tx1">
                    <a:tint val="75000"/>
                  </a:schemeClr>
                </a:solidFill>
              </a:defRPr>
            </a:lvl7pPr>
            <a:lvl8pPr marL="14128486" indent="0">
              <a:buNone/>
              <a:defRPr sz="7063">
                <a:solidFill>
                  <a:schemeClr val="tx1">
                    <a:tint val="75000"/>
                  </a:schemeClr>
                </a:solidFill>
              </a:defRPr>
            </a:lvl8pPr>
            <a:lvl9pPr marL="16146841" indent="0">
              <a:buNone/>
              <a:defRPr sz="7063">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B41C02-F3A9-4558-A09E-D25D58D5310F}" type="datetimeFigureOut">
              <a:rPr lang="en-GB" smtClean="0"/>
              <a:t>20/02/2018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1083506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B41C02-F3A9-4558-A09E-D25D58D5310F}" type="datetimeFigureOut">
              <a:rPr lang="en-GB" smtClean="0"/>
              <a:t>20/02/2018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3042055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a:t>Edit Master text styles</a:t>
            </a:r>
          </a:p>
        </p:txBody>
      </p:sp>
      <p:sp>
        <p:nvSpPr>
          <p:cNvPr id="4" name="Content Placeholder 3"/>
          <p:cNvSpPr>
            <a:spLocks noGrp="1"/>
          </p:cNvSpPr>
          <p:nvPr>
            <p:ph sz="half" idx="2"/>
          </p:nvPr>
        </p:nvSpPr>
        <p:spPr>
          <a:xfrm>
            <a:off x="2948339" y="11058863"/>
            <a:ext cx="18107995" cy="162659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en-US"/>
              <a:t>Edit Master text styles</a:t>
            </a:r>
          </a:p>
        </p:txBody>
      </p:sp>
      <p:sp>
        <p:nvSpPr>
          <p:cNvPr id="6" name="Content Placeholder 5"/>
          <p:cNvSpPr>
            <a:spLocks noGrp="1"/>
          </p:cNvSpPr>
          <p:nvPr>
            <p:ph sz="quarter" idx="4"/>
          </p:nvPr>
        </p:nvSpPr>
        <p:spPr>
          <a:xfrm>
            <a:off x="21669408" y="11058863"/>
            <a:ext cx="18197174" cy="162659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B41C02-F3A9-4558-A09E-D25D58D5310F}" type="datetimeFigureOut">
              <a:rPr lang="en-GB" smtClean="0"/>
              <a:t>20/02/2018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2615289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B41C02-F3A9-4558-A09E-D25D58D5310F}" type="datetimeFigureOut">
              <a:rPr lang="en-GB" smtClean="0"/>
              <a:t>20/02/2018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2645993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B41C02-F3A9-4558-A09E-D25D58D5310F}" type="datetimeFigureOut">
              <a:rPr lang="en-GB" smtClean="0"/>
              <a:t>20/02/2018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984141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a:t>Click to edit Master title style</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a:t>Edit Master text styles</a:t>
            </a:r>
          </a:p>
        </p:txBody>
      </p:sp>
      <p:sp>
        <p:nvSpPr>
          <p:cNvPr id="5" name="Date Placeholder 4"/>
          <p:cNvSpPr>
            <a:spLocks noGrp="1"/>
          </p:cNvSpPr>
          <p:nvPr>
            <p:ph type="dt" sz="half" idx="10"/>
          </p:nvPr>
        </p:nvSpPr>
        <p:spPr/>
        <p:txBody>
          <a:bodyPr/>
          <a:lstStyle/>
          <a:p>
            <a:fld id="{29B41C02-F3A9-4558-A09E-D25D58D5310F}" type="datetimeFigureOut">
              <a:rPr lang="en-GB" smtClean="0"/>
              <a:t>20/02/2018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1426327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en-US"/>
              <a:t>Click to edit Master title style</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en-US"/>
              <a:t>Click icon to add picture</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en-US"/>
              <a:t>Edit Master text styles</a:t>
            </a:r>
          </a:p>
        </p:txBody>
      </p:sp>
      <p:sp>
        <p:nvSpPr>
          <p:cNvPr id="5" name="Date Placeholder 4"/>
          <p:cNvSpPr>
            <a:spLocks noGrp="1"/>
          </p:cNvSpPr>
          <p:nvPr>
            <p:ph type="dt" sz="half" idx="10"/>
          </p:nvPr>
        </p:nvSpPr>
        <p:spPr/>
        <p:txBody>
          <a:bodyPr/>
          <a:lstStyle/>
          <a:p>
            <a:fld id="{29B41C02-F3A9-4558-A09E-D25D58D5310F}" type="datetimeFigureOut">
              <a:rPr lang="en-GB" smtClean="0"/>
              <a:t>20/02/2018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3521272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B41C02-F3A9-4558-A09E-D25D58D5310F}" type="datetimeFigureOut">
              <a:rPr lang="en-GB" smtClean="0"/>
              <a:t>20/02/2018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3809338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B41C02-F3A9-4558-A09E-D25D58D5310F}" type="datetimeFigureOut">
              <a:rPr lang="en-GB" smtClean="0"/>
              <a:t>20/02/2018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CBEFE7C-562A-4E51-8425-49288677ECFF}" type="slidenum">
              <a:rPr lang="en-GB" smtClean="0"/>
              <a:t>‹#›</a:t>
            </a:fld>
            <a:endParaRPr lang="en-GB"/>
          </a:p>
        </p:txBody>
      </p:sp>
    </p:spTree>
    <p:extLst>
      <p:ext uri="{BB962C8B-B14F-4D97-AF65-F5344CB8AC3E}">
        <p14:creationId xmlns:p14="http://schemas.microsoft.com/office/powerpoint/2010/main" val="3338996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75000"/>
                  </a:schemeClr>
                </a:solidFill>
              </a:defRPr>
            </a:lvl1pPr>
          </a:lstStyle>
          <a:p>
            <a:fld id="{29B41C02-F3A9-4558-A09E-D25D58D5310F}" type="datetimeFigureOut">
              <a:rPr lang="en-GB" smtClean="0"/>
              <a:t>20/02/2018</a:t>
            </a:fld>
            <a:endParaRPr lang="en-GB"/>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75000"/>
                  </a:schemeClr>
                </a:solidFill>
              </a:defRPr>
            </a:lvl1pPr>
          </a:lstStyle>
          <a:p>
            <a:fld id="{2CBEFE7C-562A-4E51-8425-49288677ECFF}" type="slidenum">
              <a:rPr lang="en-GB" smtClean="0"/>
              <a:t>‹#›</a:t>
            </a:fld>
            <a:endParaRPr lang="en-GB"/>
          </a:p>
        </p:txBody>
      </p:sp>
    </p:spTree>
    <p:extLst>
      <p:ext uri="{BB962C8B-B14F-4D97-AF65-F5344CB8AC3E}">
        <p14:creationId xmlns:p14="http://schemas.microsoft.com/office/powerpoint/2010/main" val="4039998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036710" rtl="0" eaLnBrk="1" latinLnBrk="0" hangingPunct="1">
        <a:lnSpc>
          <a:spcPct val="90000"/>
        </a:lnSpc>
        <a:spcBef>
          <a:spcPct val="0"/>
        </a:spcBef>
        <a:buNone/>
        <a:defRPr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sz="7946" kern="1200">
          <a:solidFill>
            <a:schemeClr val="tx1"/>
          </a:solidFill>
          <a:latin typeface="+mn-lt"/>
          <a:ea typeface="+mn-ea"/>
          <a:cs typeface="+mn-cs"/>
        </a:defRPr>
      </a:lvl9pPr>
    </p:bodyStyle>
    <p:otherStyle>
      <a:defPPr>
        <a:defRPr lang="en-US"/>
      </a:defPPr>
      <a:lvl1pPr marL="0" algn="l" defTabSz="4036710" rtl="0" eaLnBrk="1" latinLnBrk="0" hangingPunct="1">
        <a:defRPr sz="7946" kern="1200">
          <a:solidFill>
            <a:schemeClr val="tx1"/>
          </a:solidFill>
          <a:latin typeface="+mn-lt"/>
          <a:ea typeface="+mn-ea"/>
          <a:cs typeface="+mn-cs"/>
        </a:defRPr>
      </a:lvl1pPr>
      <a:lvl2pPr marL="2018355" algn="l" defTabSz="4036710" rtl="0" eaLnBrk="1" latinLnBrk="0" hangingPunct="1">
        <a:defRPr sz="7946" kern="1200">
          <a:solidFill>
            <a:schemeClr val="tx1"/>
          </a:solidFill>
          <a:latin typeface="+mn-lt"/>
          <a:ea typeface="+mn-ea"/>
          <a:cs typeface="+mn-cs"/>
        </a:defRPr>
      </a:lvl2pPr>
      <a:lvl3pPr marL="4036710" algn="l" defTabSz="4036710" rtl="0" eaLnBrk="1" latinLnBrk="0" hangingPunct="1">
        <a:defRPr sz="7946" kern="1200">
          <a:solidFill>
            <a:schemeClr val="tx1"/>
          </a:solidFill>
          <a:latin typeface="+mn-lt"/>
          <a:ea typeface="+mn-ea"/>
          <a:cs typeface="+mn-cs"/>
        </a:defRPr>
      </a:lvl3pPr>
      <a:lvl4pPr marL="6055065" algn="l" defTabSz="4036710" rtl="0" eaLnBrk="1" latinLnBrk="0" hangingPunct="1">
        <a:defRPr sz="7946" kern="1200">
          <a:solidFill>
            <a:schemeClr val="tx1"/>
          </a:solidFill>
          <a:latin typeface="+mn-lt"/>
          <a:ea typeface="+mn-ea"/>
          <a:cs typeface="+mn-cs"/>
        </a:defRPr>
      </a:lvl4pPr>
      <a:lvl5pPr marL="8073420" algn="l" defTabSz="4036710" rtl="0" eaLnBrk="1" latinLnBrk="0" hangingPunct="1">
        <a:defRPr sz="7946" kern="1200">
          <a:solidFill>
            <a:schemeClr val="tx1"/>
          </a:solidFill>
          <a:latin typeface="+mn-lt"/>
          <a:ea typeface="+mn-ea"/>
          <a:cs typeface="+mn-cs"/>
        </a:defRPr>
      </a:lvl5pPr>
      <a:lvl6pPr marL="10091776" algn="l" defTabSz="4036710" rtl="0" eaLnBrk="1" latinLnBrk="0" hangingPunct="1">
        <a:defRPr sz="7946" kern="1200">
          <a:solidFill>
            <a:schemeClr val="tx1"/>
          </a:solidFill>
          <a:latin typeface="+mn-lt"/>
          <a:ea typeface="+mn-ea"/>
          <a:cs typeface="+mn-cs"/>
        </a:defRPr>
      </a:lvl6pPr>
      <a:lvl7pPr marL="12110131" algn="l" defTabSz="4036710" rtl="0" eaLnBrk="1" latinLnBrk="0" hangingPunct="1">
        <a:defRPr sz="7946" kern="1200">
          <a:solidFill>
            <a:schemeClr val="tx1"/>
          </a:solidFill>
          <a:latin typeface="+mn-lt"/>
          <a:ea typeface="+mn-ea"/>
          <a:cs typeface="+mn-cs"/>
        </a:defRPr>
      </a:lvl7pPr>
      <a:lvl8pPr marL="14128486" algn="l" defTabSz="4036710" rtl="0" eaLnBrk="1" latinLnBrk="0" hangingPunct="1">
        <a:defRPr sz="7946" kern="1200">
          <a:solidFill>
            <a:schemeClr val="tx1"/>
          </a:solidFill>
          <a:latin typeface="+mn-lt"/>
          <a:ea typeface="+mn-ea"/>
          <a:cs typeface="+mn-cs"/>
        </a:defRPr>
      </a:lvl8pPr>
      <a:lvl9pPr marL="16146841" algn="l" defTabSz="4036710" rtl="0" eaLnBrk="1" latinLnBrk="0" hangingPunct="1">
        <a:defRPr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image" Target="../media/image14.jpeg"/><Relationship Id="rId2" Type="http://schemas.openxmlformats.org/officeDocument/2006/relationships/image" Target="../media/image1.jpeg"/><Relationship Id="rId16"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5" Type="http://schemas.openxmlformats.org/officeDocument/2006/relationships/chart" Target="../charts/chart2.xml"/><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Rectangle 1"/>
          <p:cNvSpPr/>
          <p:nvPr/>
        </p:nvSpPr>
        <p:spPr>
          <a:xfrm>
            <a:off x="0" y="76116"/>
            <a:ext cx="42803763" cy="89500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049" name="Table 1048"/>
          <p:cNvGraphicFramePr>
            <a:graphicFrameLocks noGrp="1"/>
          </p:cNvGraphicFramePr>
          <p:nvPr>
            <p:extLst>
              <p:ext uri="{D42A27DB-BD31-4B8C-83A1-F6EECF244321}">
                <p14:modId xmlns:p14="http://schemas.microsoft.com/office/powerpoint/2010/main" val="4249245207"/>
              </p:ext>
            </p:extLst>
          </p:nvPr>
        </p:nvGraphicFramePr>
        <p:xfrm>
          <a:off x="886699" y="193674"/>
          <a:ext cx="41273991" cy="2594186"/>
        </p:xfrm>
        <a:graphic>
          <a:graphicData uri="http://schemas.openxmlformats.org/drawingml/2006/table">
            <a:tbl>
              <a:tblPr firstRow="1" bandRow="1">
                <a:tableStyleId>{073A0DAA-6AF3-43AB-8588-CEC1D06C72B9}</a:tableStyleId>
              </a:tblPr>
              <a:tblGrid>
                <a:gridCol w="4585999">
                  <a:extLst>
                    <a:ext uri="{9D8B030D-6E8A-4147-A177-3AD203B41FA5}">
                      <a16:colId xmlns:a16="http://schemas.microsoft.com/office/drawing/2014/main" val="4216131878"/>
                    </a:ext>
                  </a:extLst>
                </a:gridCol>
                <a:gridCol w="4585999">
                  <a:extLst>
                    <a:ext uri="{9D8B030D-6E8A-4147-A177-3AD203B41FA5}">
                      <a16:colId xmlns:a16="http://schemas.microsoft.com/office/drawing/2014/main" val="801195703"/>
                    </a:ext>
                  </a:extLst>
                </a:gridCol>
                <a:gridCol w="4585999">
                  <a:extLst>
                    <a:ext uri="{9D8B030D-6E8A-4147-A177-3AD203B41FA5}">
                      <a16:colId xmlns:a16="http://schemas.microsoft.com/office/drawing/2014/main" val="2927385888"/>
                    </a:ext>
                  </a:extLst>
                </a:gridCol>
                <a:gridCol w="4585999">
                  <a:extLst>
                    <a:ext uri="{9D8B030D-6E8A-4147-A177-3AD203B41FA5}">
                      <a16:colId xmlns:a16="http://schemas.microsoft.com/office/drawing/2014/main" val="3578044627"/>
                    </a:ext>
                  </a:extLst>
                </a:gridCol>
                <a:gridCol w="4585999">
                  <a:extLst>
                    <a:ext uri="{9D8B030D-6E8A-4147-A177-3AD203B41FA5}">
                      <a16:colId xmlns:a16="http://schemas.microsoft.com/office/drawing/2014/main" val="3164419670"/>
                    </a:ext>
                  </a:extLst>
                </a:gridCol>
                <a:gridCol w="4585999">
                  <a:extLst>
                    <a:ext uri="{9D8B030D-6E8A-4147-A177-3AD203B41FA5}">
                      <a16:colId xmlns:a16="http://schemas.microsoft.com/office/drawing/2014/main" val="3409277620"/>
                    </a:ext>
                  </a:extLst>
                </a:gridCol>
                <a:gridCol w="4585999">
                  <a:extLst>
                    <a:ext uri="{9D8B030D-6E8A-4147-A177-3AD203B41FA5}">
                      <a16:colId xmlns:a16="http://schemas.microsoft.com/office/drawing/2014/main" val="631151095"/>
                    </a:ext>
                  </a:extLst>
                </a:gridCol>
                <a:gridCol w="4585999">
                  <a:extLst>
                    <a:ext uri="{9D8B030D-6E8A-4147-A177-3AD203B41FA5}">
                      <a16:colId xmlns:a16="http://schemas.microsoft.com/office/drawing/2014/main" val="734063128"/>
                    </a:ext>
                  </a:extLst>
                </a:gridCol>
                <a:gridCol w="4585999">
                  <a:extLst>
                    <a:ext uri="{9D8B030D-6E8A-4147-A177-3AD203B41FA5}">
                      <a16:colId xmlns:a16="http://schemas.microsoft.com/office/drawing/2014/main" val="4264957379"/>
                    </a:ext>
                  </a:extLst>
                </a:gridCol>
              </a:tblGrid>
              <a:tr h="1686426">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9949792"/>
                  </a:ext>
                </a:extLst>
              </a:tr>
              <a:tr h="907760">
                <a:tc>
                  <a:txBody>
                    <a:bodyPr/>
                    <a:lstStyle/>
                    <a:p>
                      <a:pPr algn="ctr"/>
                      <a:r>
                        <a:rPr lang="en-GB" sz="4000" dirty="0"/>
                        <a:t>Emma Ward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dirty="0"/>
                        <a:t>Dian </a:t>
                      </a:r>
                      <a:r>
                        <a:rPr lang="en-GB" sz="4000" dirty="0" err="1"/>
                        <a:t>Nostikasari</a:t>
                      </a:r>
                      <a:endParaRPr lang="en-GB" sz="4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dirty="0"/>
                        <a:t>Allison </a:t>
                      </a:r>
                      <a:r>
                        <a:rPr lang="en-GB" sz="4000" dirty="0" err="1"/>
                        <a:t>Kurti</a:t>
                      </a:r>
                      <a:endParaRPr lang="en-GB" sz="4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dirty="0"/>
                        <a:t>Jamie Payton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dirty="0"/>
                        <a:t>Angelos Kassianos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dirty="0"/>
                        <a:t>Claire Adams Spears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dirty="0"/>
                        <a:t>Fiona </a:t>
                      </a:r>
                      <a:r>
                        <a:rPr lang="en-GB" sz="4000" dirty="0" err="1"/>
                        <a:t>Michell</a:t>
                      </a:r>
                      <a:endParaRPr lang="en-GB" sz="4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dirty="0"/>
                        <a:t>Caitlin Notley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4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4121196"/>
                  </a:ext>
                </a:extLst>
              </a:tr>
            </a:tbl>
          </a:graphicData>
        </a:graphic>
      </p:graphicFrame>
      <p:pic>
        <p:nvPicPr>
          <p:cNvPr id="1026" name="Picture 24"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83674" y="129783"/>
            <a:ext cx="1846696" cy="1846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0610" y="2921887"/>
            <a:ext cx="11437419" cy="598558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46105" y="464767"/>
            <a:ext cx="4397146" cy="2052000"/>
          </a:xfrm>
          <a:prstGeom prst="rect">
            <a:avLst/>
          </a:prstGeom>
        </p:spPr>
      </p:pic>
      <p:sp>
        <p:nvSpPr>
          <p:cNvPr id="7" name="TextBox 6"/>
          <p:cNvSpPr txBox="1"/>
          <p:nvPr/>
        </p:nvSpPr>
        <p:spPr>
          <a:xfrm>
            <a:off x="14863172" y="3163820"/>
            <a:ext cx="25614087" cy="5786199"/>
          </a:xfrm>
          <a:prstGeom prst="rect">
            <a:avLst/>
          </a:prstGeom>
          <a:noFill/>
        </p:spPr>
        <p:txBody>
          <a:bodyPr wrap="square" rtlCol="0">
            <a:spAutoFit/>
          </a:bodyPr>
          <a:lstStyle/>
          <a:p>
            <a:r>
              <a:rPr lang="en-GB" sz="10000" b="1" dirty="0"/>
              <a:t>Staying Healthy </a:t>
            </a:r>
            <a:r>
              <a:rPr lang="en-GB" sz="10000" b="1" dirty="0" err="1"/>
              <a:t>AfTer</a:t>
            </a:r>
            <a:r>
              <a:rPr lang="en-GB" sz="10000" b="1" dirty="0"/>
              <a:t> Childbirth</a:t>
            </a:r>
          </a:p>
          <a:p>
            <a:endParaRPr lang="en-GB" sz="1500" dirty="0"/>
          </a:p>
          <a:p>
            <a:r>
              <a:rPr lang="en-GB" sz="8500" dirty="0"/>
              <a:t>A theory based survey of UK and USA HCPs views on the promotion of smoking cessation and interrelated cancer preventative behaviours postpartum </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695647" y="271331"/>
            <a:ext cx="1956687" cy="1656000"/>
          </a:xfrm>
          <a:prstGeom prst="rect">
            <a:avLst/>
          </a:prstGeom>
          <a:noFill/>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197838" y="861511"/>
            <a:ext cx="3462778" cy="779699"/>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15770" y="594694"/>
            <a:ext cx="2653048" cy="1260000"/>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217611" y="489348"/>
            <a:ext cx="2123598" cy="1260000"/>
          </a:xfrm>
          <a:prstGeom prst="rect">
            <a:avLst/>
          </a:prstGeom>
        </p:spPr>
      </p:pic>
      <p:sp>
        <p:nvSpPr>
          <p:cNvPr id="11" name="Rounded Rectangle 10"/>
          <p:cNvSpPr/>
          <p:nvPr/>
        </p:nvSpPr>
        <p:spPr>
          <a:xfrm>
            <a:off x="728671" y="9457916"/>
            <a:ext cx="12889358" cy="8316414"/>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dirty="0"/>
          </a:p>
        </p:txBody>
      </p:sp>
      <p:sp>
        <p:nvSpPr>
          <p:cNvPr id="13" name="TextBox 12"/>
          <p:cNvSpPr txBox="1"/>
          <p:nvPr/>
        </p:nvSpPr>
        <p:spPr>
          <a:xfrm>
            <a:off x="1330752" y="9929578"/>
            <a:ext cx="5664881" cy="7663636"/>
          </a:xfrm>
          <a:prstGeom prst="rect">
            <a:avLst/>
          </a:prstGeom>
          <a:noFill/>
        </p:spPr>
        <p:txBody>
          <a:bodyPr wrap="square" rtlCol="0">
            <a:spAutoFit/>
          </a:bodyPr>
          <a:lstStyle/>
          <a:p>
            <a:r>
              <a:rPr lang="en-GB" sz="3600" b="1" dirty="0"/>
              <a:t>Introduction</a:t>
            </a:r>
          </a:p>
          <a:p>
            <a:r>
              <a:rPr lang="en-GB" sz="2400" dirty="0"/>
              <a:t>Across the UK and USA, postpartum smoking relapse rates are high for women who quit smoking during pregnancy: up to 75% at 12 </a:t>
            </a:r>
            <a:r>
              <a:rPr lang="en-GB" sz="2400" dirty="0" smtClean="0"/>
              <a:t>months</a:t>
            </a:r>
            <a:r>
              <a:rPr lang="en-GB" sz="2400" baseline="30000" dirty="0" smtClean="0"/>
              <a:t>1-3</a:t>
            </a:r>
            <a:r>
              <a:rPr lang="en-GB" sz="2400" dirty="0" smtClean="0"/>
              <a:t>. </a:t>
            </a:r>
            <a:r>
              <a:rPr lang="en-GB" sz="2400" dirty="0"/>
              <a:t>Simultaneously, rates of exclusive breastfeeding and physical activity are low. These three cancer preventative behaviours have complex interactions, for example, smoking relapse often corresponds with discontinuing </a:t>
            </a:r>
            <a:r>
              <a:rPr lang="en-GB" sz="2400" dirty="0" smtClean="0"/>
              <a:t>breastfeeding</a:t>
            </a:r>
            <a:r>
              <a:rPr lang="en-GB" sz="2400" baseline="30000" dirty="0" smtClean="0"/>
              <a:t>4-6</a:t>
            </a:r>
            <a:r>
              <a:rPr lang="en-GB" sz="2400" dirty="0" smtClean="0"/>
              <a:t>, </a:t>
            </a:r>
            <a:r>
              <a:rPr lang="en-GB" sz="2400" dirty="0"/>
              <a:t>and breastfeeding can be seen as a barrier to physical activity</a:t>
            </a:r>
            <a:r>
              <a:rPr lang="en-GB" sz="2400" baseline="30000" dirty="0"/>
              <a:t>7</a:t>
            </a:r>
            <a:r>
              <a:rPr lang="en-GB" sz="2400" dirty="0"/>
              <a:t>.  </a:t>
            </a:r>
          </a:p>
          <a:p>
            <a:endParaRPr lang="en-GB" sz="2400" dirty="0"/>
          </a:p>
          <a:p>
            <a:r>
              <a:rPr lang="en-GB" sz="2400" b="1" dirty="0" smtClean="0"/>
              <a:t>Study aim:</a:t>
            </a:r>
            <a:r>
              <a:rPr lang="en-GB" sz="2400" dirty="0" smtClean="0"/>
              <a:t> Underpinned </a:t>
            </a:r>
            <a:r>
              <a:rPr lang="en-GB" sz="2400" dirty="0"/>
              <a:t>by the social ecological theoretical framework (Figure 1), Project HATCH aims to assess interrelated factors impacting continued smoking abstinence and increased rates of breastfeeding and physical activity among postpartum women.</a:t>
            </a:r>
          </a:p>
        </p:txBody>
      </p:sp>
      <p:grpSp>
        <p:nvGrpSpPr>
          <p:cNvPr id="25" name="Group 24"/>
          <p:cNvGrpSpPr/>
          <p:nvPr/>
        </p:nvGrpSpPr>
        <p:grpSpPr>
          <a:xfrm>
            <a:off x="6982473" y="10898632"/>
            <a:ext cx="6234345" cy="5725527"/>
            <a:chOff x="7073441" y="11845655"/>
            <a:chExt cx="6234345" cy="5725527"/>
          </a:xfrm>
        </p:grpSpPr>
        <p:sp>
          <p:nvSpPr>
            <p:cNvPr id="14" name="Oval 13"/>
            <p:cNvSpPr>
              <a:spLocks noChangeAspect="1"/>
            </p:cNvSpPr>
            <p:nvPr/>
          </p:nvSpPr>
          <p:spPr>
            <a:xfrm>
              <a:off x="9340482" y="16009675"/>
              <a:ext cx="1700265" cy="1561507"/>
            </a:xfrm>
            <a:prstGeom prst="ellipse">
              <a:avLst/>
            </a:prstGeom>
            <a:solidFill>
              <a:schemeClr val="accent4">
                <a:lumMod val="60000"/>
                <a:lumOff val="40000"/>
              </a:schemeClr>
            </a:solidFill>
            <a:ln w="698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a:spLocks noChangeAspect="1"/>
            </p:cNvSpPr>
            <p:nvPr/>
          </p:nvSpPr>
          <p:spPr>
            <a:xfrm>
              <a:off x="8676192" y="14968670"/>
              <a:ext cx="3028844" cy="2602512"/>
            </a:xfrm>
            <a:prstGeom prst="ellipse">
              <a:avLst/>
            </a:prstGeom>
            <a:noFill/>
            <a:ln w="698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a:spLocks noChangeAspect="1"/>
            </p:cNvSpPr>
            <p:nvPr/>
          </p:nvSpPr>
          <p:spPr>
            <a:xfrm>
              <a:off x="8206968" y="13927665"/>
              <a:ext cx="3967292" cy="3643517"/>
            </a:xfrm>
            <a:prstGeom prst="ellipse">
              <a:avLst/>
            </a:prstGeom>
            <a:noFill/>
            <a:ln w="698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a:spLocks noChangeAspect="1"/>
            </p:cNvSpPr>
            <p:nvPr/>
          </p:nvSpPr>
          <p:spPr>
            <a:xfrm>
              <a:off x="7640200" y="12886660"/>
              <a:ext cx="5100825" cy="4684522"/>
            </a:xfrm>
            <a:prstGeom prst="ellipse">
              <a:avLst/>
            </a:prstGeom>
            <a:noFill/>
            <a:ln w="698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a:spLocks noChangeAspect="1"/>
            </p:cNvSpPr>
            <p:nvPr/>
          </p:nvSpPr>
          <p:spPr>
            <a:xfrm>
              <a:off x="7073441" y="11845655"/>
              <a:ext cx="6234345" cy="5725527"/>
            </a:xfrm>
            <a:prstGeom prst="ellipse">
              <a:avLst/>
            </a:prstGeom>
            <a:noFill/>
            <a:ln w="698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6" name="TextBox 25"/>
          <p:cNvSpPr txBox="1"/>
          <p:nvPr/>
        </p:nvSpPr>
        <p:spPr>
          <a:xfrm>
            <a:off x="9395841" y="15308193"/>
            <a:ext cx="1420768" cy="1200329"/>
          </a:xfrm>
          <a:prstGeom prst="rect">
            <a:avLst/>
          </a:prstGeom>
          <a:noFill/>
        </p:spPr>
        <p:txBody>
          <a:bodyPr wrap="square" rtlCol="0">
            <a:spAutoFit/>
          </a:bodyPr>
          <a:lstStyle/>
          <a:p>
            <a:pPr algn="ctr"/>
            <a:r>
              <a:rPr lang="en-GB" b="1" dirty="0"/>
              <a:t>Individual</a:t>
            </a:r>
          </a:p>
          <a:p>
            <a:pPr algn="ctr"/>
            <a:r>
              <a:rPr lang="en-GB" dirty="0"/>
              <a:t>Knowledge, attitudes, skills</a:t>
            </a:r>
          </a:p>
        </p:txBody>
      </p:sp>
      <p:sp>
        <p:nvSpPr>
          <p:cNvPr id="27" name="TextBox 26"/>
          <p:cNvSpPr txBox="1"/>
          <p:nvPr/>
        </p:nvSpPr>
        <p:spPr>
          <a:xfrm>
            <a:off x="9052692" y="14139322"/>
            <a:ext cx="2166726" cy="923330"/>
          </a:xfrm>
          <a:prstGeom prst="rect">
            <a:avLst/>
          </a:prstGeom>
          <a:noFill/>
        </p:spPr>
        <p:txBody>
          <a:bodyPr wrap="square" rtlCol="0">
            <a:spAutoFit/>
          </a:bodyPr>
          <a:lstStyle/>
          <a:p>
            <a:pPr algn="ctr"/>
            <a:r>
              <a:rPr lang="en-GB" b="1" dirty="0"/>
              <a:t>Interpersonal</a:t>
            </a:r>
          </a:p>
          <a:p>
            <a:pPr algn="ctr"/>
            <a:r>
              <a:rPr lang="en-GB" dirty="0"/>
              <a:t>Families, friends, social networks</a:t>
            </a:r>
          </a:p>
        </p:txBody>
      </p:sp>
      <p:sp>
        <p:nvSpPr>
          <p:cNvPr id="28" name="TextBox 27"/>
          <p:cNvSpPr txBox="1"/>
          <p:nvPr/>
        </p:nvSpPr>
        <p:spPr>
          <a:xfrm>
            <a:off x="8797981" y="13084695"/>
            <a:ext cx="2668995" cy="923330"/>
          </a:xfrm>
          <a:prstGeom prst="rect">
            <a:avLst/>
          </a:prstGeom>
          <a:noFill/>
        </p:spPr>
        <p:txBody>
          <a:bodyPr wrap="square" rtlCol="0">
            <a:spAutoFit/>
          </a:bodyPr>
          <a:lstStyle/>
          <a:p>
            <a:pPr algn="ctr"/>
            <a:r>
              <a:rPr lang="en-GB" b="1" dirty="0" smtClean="0"/>
              <a:t>Organizational</a:t>
            </a:r>
            <a:endParaRPr lang="en-GB" b="1" dirty="0"/>
          </a:p>
          <a:p>
            <a:pPr algn="ctr"/>
            <a:r>
              <a:rPr lang="en-GB" dirty="0"/>
              <a:t>Social institutions,</a:t>
            </a:r>
          </a:p>
          <a:p>
            <a:pPr algn="ctr"/>
            <a:r>
              <a:rPr lang="en-GB" dirty="0"/>
              <a:t> local policy</a:t>
            </a:r>
          </a:p>
        </p:txBody>
      </p:sp>
      <p:sp>
        <p:nvSpPr>
          <p:cNvPr id="29" name="TextBox 28"/>
          <p:cNvSpPr txBox="1"/>
          <p:nvPr/>
        </p:nvSpPr>
        <p:spPr>
          <a:xfrm>
            <a:off x="8929934" y="12136974"/>
            <a:ext cx="2364554" cy="646331"/>
          </a:xfrm>
          <a:prstGeom prst="rect">
            <a:avLst/>
          </a:prstGeom>
          <a:noFill/>
        </p:spPr>
        <p:txBody>
          <a:bodyPr wrap="square" rtlCol="0">
            <a:spAutoFit/>
          </a:bodyPr>
          <a:lstStyle/>
          <a:p>
            <a:pPr algn="ctr"/>
            <a:r>
              <a:rPr lang="en-GB" b="1" dirty="0"/>
              <a:t>Community</a:t>
            </a:r>
          </a:p>
          <a:p>
            <a:pPr algn="ctr"/>
            <a:r>
              <a:rPr lang="en-GB" dirty="0"/>
              <a:t>Culture, values, norms</a:t>
            </a:r>
          </a:p>
        </p:txBody>
      </p:sp>
      <p:sp>
        <p:nvSpPr>
          <p:cNvPr id="31" name="TextBox 30"/>
          <p:cNvSpPr txBox="1"/>
          <p:nvPr/>
        </p:nvSpPr>
        <p:spPr>
          <a:xfrm>
            <a:off x="8389150" y="11068809"/>
            <a:ext cx="3486655" cy="646331"/>
          </a:xfrm>
          <a:prstGeom prst="rect">
            <a:avLst/>
          </a:prstGeom>
          <a:noFill/>
        </p:spPr>
        <p:txBody>
          <a:bodyPr wrap="square" rtlCol="0">
            <a:spAutoFit/>
          </a:bodyPr>
          <a:lstStyle/>
          <a:p>
            <a:pPr algn="ctr"/>
            <a:r>
              <a:rPr lang="en-GB" b="1" dirty="0"/>
              <a:t>Societal</a:t>
            </a:r>
          </a:p>
          <a:p>
            <a:pPr algn="ctr"/>
            <a:r>
              <a:rPr lang="en-GB" dirty="0"/>
              <a:t>Public policy, laws, regulations</a:t>
            </a:r>
          </a:p>
        </p:txBody>
      </p:sp>
      <p:sp>
        <p:nvSpPr>
          <p:cNvPr id="1024" name="TextBox 1023"/>
          <p:cNvSpPr txBox="1"/>
          <p:nvPr/>
        </p:nvSpPr>
        <p:spPr>
          <a:xfrm>
            <a:off x="7300940" y="16637781"/>
            <a:ext cx="5667586" cy="369332"/>
          </a:xfrm>
          <a:prstGeom prst="rect">
            <a:avLst/>
          </a:prstGeom>
          <a:noFill/>
        </p:spPr>
        <p:txBody>
          <a:bodyPr wrap="square" rtlCol="0">
            <a:spAutoFit/>
          </a:bodyPr>
          <a:lstStyle/>
          <a:p>
            <a:r>
              <a:rPr lang="en-GB" dirty="0"/>
              <a:t>Figure 1: Social </a:t>
            </a:r>
            <a:r>
              <a:rPr lang="en-GB" dirty="0" smtClean="0"/>
              <a:t>Ecological Theoretical Framework Model</a:t>
            </a:r>
            <a:endParaRPr lang="en-GB" dirty="0"/>
          </a:p>
        </p:txBody>
      </p:sp>
      <p:grpSp>
        <p:nvGrpSpPr>
          <p:cNvPr id="1029" name="Group 1028"/>
          <p:cNvGrpSpPr/>
          <p:nvPr/>
        </p:nvGrpSpPr>
        <p:grpSpPr>
          <a:xfrm>
            <a:off x="728671" y="18245992"/>
            <a:ext cx="12889358" cy="11586308"/>
            <a:chOff x="728671" y="19337099"/>
            <a:chExt cx="12889358" cy="7685827"/>
          </a:xfrm>
          <a:solidFill>
            <a:schemeClr val="bg1"/>
          </a:solidFill>
        </p:grpSpPr>
        <p:sp>
          <p:nvSpPr>
            <p:cNvPr id="1025" name="Rounded Rectangle 1024"/>
            <p:cNvSpPr/>
            <p:nvPr/>
          </p:nvSpPr>
          <p:spPr>
            <a:xfrm>
              <a:off x="728671" y="19337099"/>
              <a:ext cx="12889358" cy="7685827"/>
            </a:xfrm>
            <a:prstGeom prst="round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7" name="TextBox 1026"/>
            <p:cNvSpPr txBox="1"/>
            <p:nvPr/>
          </p:nvSpPr>
          <p:spPr>
            <a:xfrm>
              <a:off x="1357907" y="19887546"/>
              <a:ext cx="11886066" cy="4593710"/>
            </a:xfrm>
            <a:prstGeom prst="rect">
              <a:avLst/>
            </a:prstGeom>
            <a:grpFill/>
          </p:spPr>
          <p:txBody>
            <a:bodyPr wrap="square" rtlCol="0">
              <a:spAutoFit/>
            </a:bodyPr>
            <a:lstStyle/>
            <a:p>
              <a:r>
                <a:rPr lang="en-GB" sz="3600" b="1" dirty="0"/>
                <a:t>Methodology</a:t>
              </a:r>
              <a:endParaRPr lang="en-GB" sz="3600" dirty="0"/>
            </a:p>
            <a:p>
              <a:r>
                <a:rPr lang="en-GB" sz="2400" dirty="0"/>
                <a:t>Project HATCH is a multimethod study including:</a:t>
              </a:r>
            </a:p>
            <a:p>
              <a:pPr lvl="1"/>
              <a:r>
                <a:rPr lang="en-GB" sz="2400" dirty="0"/>
                <a:t>Phase 1: A scoping review of existing postpartum support resources, and systematic literature review of interventions.</a:t>
              </a:r>
            </a:p>
            <a:p>
              <a:pPr lvl="1"/>
              <a:r>
                <a:rPr lang="en-GB" sz="2400" dirty="0"/>
                <a:t>Phase 2: A survey of healthcare </a:t>
              </a:r>
              <a:r>
                <a:rPr lang="en-GB" sz="2400" dirty="0" smtClean="0"/>
                <a:t>professionals (HCPs)</a:t>
              </a:r>
              <a:endParaRPr lang="en-GB" sz="2400" dirty="0"/>
            </a:p>
            <a:p>
              <a:pPr lvl="1"/>
              <a:r>
                <a:rPr lang="en-GB" sz="2400" dirty="0"/>
                <a:t>Phase 3: Qualitative focus groups with postpartum women</a:t>
              </a:r>
            </a:p>
            <a:p>
              <a:pPr lvl="1"/>
              <a:r>
                <a:rPr lang="en-GB" sz="2400" dirty="0"/>
                <a:t>Phase 4: Intervention development</a:t>
              </a:r>
            </a:p>
            <a:p>
              <a:r>
                <a:rPr lang="en-GB" sz="2400" dirty="0"/>
                <a:t> </a:t>
              </a:r>
            </a:p>
            <a:p>
              <a:r>
                <a:rPr lang="en-GB" sz="2400" dirty="0"/>
                <a:t>Phase 2 of the study is presented here: An online survey of UK and USA health professionals to elicit their views on current practice relating to target behaviours (smoking relapse prevention, promotion of breastfeeding, physical activity), postpartum. We explore how health professionals rate the importance of these barriers and facilitators for each target behaviour and how the barriers and facilitators are related to each other across the three behaviours. In addition, data are presented on health professionals’ feedback about existing resources and ideas for future improvement</a:t>
              </a:r>
              <a:r>
                <a:rPr lang="en-GB" sz="2400" dirty="0" smtClean="0"/>
                <a:t>.</a:t>
              </a:r>
            </a:p>
            <a:p>
              <a:endParaRPr lang="en-GB" sz="2400" dirty="0"/>
            </a:p>
            <a:p>
              <a:r>
                <a:rPr lang="en-GB" sz="2400" b="1" dirty="0"/>
                <a:t>Survey aim: </a:t>
              </a:r>
              <a:r>
                <a:rPr lang="en-GB" sz="2400" dirty="0"/>
                <a:t>Explore perceived facilitators and barriers of the cancer preventing target behaviours relating to each ecological subsystem of the social ecological framework (Figure 1).</a:t>
              </a:r>
            </a:p>
          </p:txBody>
        </p:sp>
      </p:grpSp>
      <p:graphicFrame>
        <p:nvGraphicFramePr>
          <p:cNvPr id="1028" name="Table 1027"/>
          <p:cNvGraphicFramePr>
            <a:graphicFrameLocks noGrp="1"/>
          </p:cNvGraphicFramePr>
          <p:nvPr>
            <p:extLst>
              <p:ext uri="{D42A27DB-BD31-4B8C-83A1-F6EECF244321}">
                <p14:modId xmlns:p14="http://schemas.microsoft.com/office/powerpoint/2010/main" val="1904889142"/>
              </p:ext>
            </p:extLst>
          </p:nvPr>
        </p:nvGraphicFramePr>
        <p:xfrm>
          <a:off x="3197416" y="26176054"/>
          <a:ext cx="7951868" cy="3348576"/>
        </p:xfrm>
        <a:graphic>
          <a:graphicData uri="http://schemas.openxmlformats.org/drawingml/2006/table">
            <a:tbl>
              <a:tblPr firstRow="1" bandRow="1">
                <a:tableStyleId>{1E171933-4619-4E11-9A3F-F7608DF75F80}</a:tableStyleId>
              </a:tblPr>
              <a:tblGrid>
                <a:gridCol w="6745925">
                  <a:extLst>
                    <a:ext uri="{9D8B030D-6E8A-4147-A177-3AD203B41FA5}">
                      <a16:colId xmlns:a16="http://schemas.microsoft.com/office/drawing/2014/main" val="3338444096"/>
                    </a:ext>
                  </a:extLst>
                </a:gridCol>
                <a:gridCol w="1205943">
                  <a:extLst>
                    <a:ext uri="{9D8B030D-6E8A-4147-A177-3AD203B41FA5}">
                      <a16:colId xmlns:a16="http://schemas.microsoft.com/office/drawing/2014/main" val="2929524633"/>
                    </a:ext>
                  </a:extLst>
                </a:gridCol>
              </a:tblGrid>
              <a:tr h="358985">
                <a:tc>
                  <a:txBody>
                    <a:bodyPr/>
                    <a:lstStyle/>
                    <a:p>
                      <a:r>
                        <a:rPr lang="en-GB" sz="2400" dirty="0"/>
                        <a:t>Respondents</a:t>
                      </a:r>
                      <a:r>
                        <a:rPr lang="en-GB" sz="2400" baseline="0" dirty="0"/>
                        <a:t> to Project HATCH HCP Survey (</a:t>
                      </a:r>
                      <a:r>
                        <a:rPr lang="en-GB" sz="2400" baseline="0" dirty="0" smtClean="0"/>
                        <a:t>n=53)</a:t>
                      </a:r>
                      <a:endParaRPr lang="en-GB" sz="2400" dirty="0"/>
                    </a:p>
                  </a:txBody>
                  <a:tcPr marL="79342" marR="79342" marT="39675" marB="39675"/>
                </a:tc>
                <a:tc>
                  <a:txBody>
                    <a:bodyPr/>
                    <a:lstStyle/>
                    <a:p>
                      <a:endParaRPr lang="en-GB" sz="2400" dirty="0"/>
                    </a:p>
                  </a:txBody>
                  <a:tcPr marL="79342" marR="79342" marT="39675" marB="39675"/>
                </a:tc>
                <a:extLst>
                  <a:ext uri="{0D108BD9-81ED-4DB2-BD59-A6C34878D82A}">
                    <a16:rowId xmlns:a16="http://schemas.microsoft.com/office/drawing/2014/main" val="770770640"/>
                  </a:ext>
                </a:extLst>
              </a:tr>
              <a:tr h="0">
                <a:tc>
                  <a:txBody>
                    <a:bodyPr/>
                    <a:lstStyle/>
                    <a:p>
                      <a:r>
                        <a:rPr lang="en-GB" sz="1800" b="1" dirty="0"/>
                        <a:t>Health Care Professional</a:t>
                      </a:r>
                      <a:endParaRPr lang="en-GB" sz="1800" b="1" dirty="0">
                        <a:solidFill>
                          <a:schemeClr val="bg1"/>
                        </a:solidFill>
                      </a:endParaRPr>
                    </a:p>
                  </a:txBody>
                  <a:tcPr marL="79342" marR="79342" marT="39675" marB="39675"/>
                </a:tc>
                <a:tc>
                  <a:txBody>
                    <a:bodyPr/>
                    <a:lstStyle/>
                    <a:p>
                      <a:pPr algn="ctr"/>
                      <a:r>
                        <a:rPr lang="en-GB" sz="1800" b="1" baseline="0" dirty="0"/>
                        <a:t>%</a:t>
                      </a:r>
                      <a:endParaRPr lang="en-GB" sz="1800" b="1" dirty="0">
                        <a:solidFill>
                          <a:schemeClr val="bg1"/>
                        </a:solidFill>
                      </a:endParaRPr>
                    </a:p>
                  </a:txBody>
                  <a:tcPr marL="79342" marR="79342" marT="39675" marB="39675"/>
                </a:tc>
                <a:extLst>
                  <a:ext uri="{0D108BD9-81ED-4DB2-BD59-A6C34878D82A}">
                    <a16:rowId xmlns:a16="http://schemas.microsoft.com/office/drawing/2014/main" val="2587509580"/>
                  </a:ext>
                </a:extLst>
              </a:tr>
              <a:tr h="358985">
                <a:tc>
                  <a:txBody>
                    <a:bodyPr/>
                    <a:lstStyle/>
                    <a:p>
                      <a:r>
                        <a:rPr lang="en-GB" sz="1800" dirty="0"/>
                        <a:t>Midwifery professional</a:t>
                      </a:r>
                    </a:p>
                  </a:txBody>
                  <a:tcPr marL="79342" marR="79342" marT="39675" marB="39675"/>
                </a:tc>
                <a:tc>
                  <a:txBody>
                    <a:bodyPr/>
                    <a:lstStyle/>
                    <a:p>
                      <a:pPr algn="ctr"/>
                      <a:r>
                        <a:rPr lang="en-GB" sz="1800" dirty="0" smtClean="0"/>
                        <a:t>26</a:t>
                      </a:r>
                      <a:endParaRPr lang="en-GB" sz="1800" dirty="0"/>
                    </a:p>
                  </a:txBody>
                  <a:tcPr marL="79342" marR="79342" marT="39675" marB="39675"/>
                </a:tc>
                <a:extLst>
                  <a:ext uri="{0D108BD9-81ED-4DB2-BD59-A6C34878D82A}">
                    <a16:rowId xmlns:a16="http://schemas.microsoft.com/office/drawing/2014/main" val="1657918719"/>
                  </a:ext>
                </a:extLst>
              </a:tr>
              <a:tr h="358985">
                <a:tc>
                  <a:txBody>
                    <a:bodyPr/>
                    <a:lstStyle/>
                    <a:p>
                      <a:r>
                        <a:rPr lang="en-GB" sz="1800" dirty="0"/>
                        <a:t>Health visitor/community nurse</a:t>
                      </a:r>
                    </a:p>
                  </a:txBody>
                  <a:tcPr marL="79342" marR="79342" marT="39675" marB="39675"/>
                </a:tc>
                <a:tc>
                  <a:txBody>
                    <a:bodyPr/>
                    <a:lstStyle/>
                    <a:p>
                      <a:pPr algn="ctr"/>
                      <a:r>
                        <a:rPr lang="en-GB" sz="1800" dirty="0" smtClean="0"/>
                        <a:t>23</a:t>
                      </a:r>
                      <a:endParaRPr lang="en-GB" sz="1800" dirty="0"/>
                    </a:p>
                  </a:txBody>
                  <a:tcPr marL="79342" marR="79342" marT="39675" marB="39675"/>
                </a:tc>
                <a:extLst>
                  <a:ext uri="{0D108BD9-81ED-4DB2-BD59-A6C34878D82A}">
                    <a16:rowId xmlns:a16="http://schemas.microsoft.com/office/drawing/2014/main" val="2110175019"/>
                  </a:ext>
                </a:extLst>
              </a:tr>
              <a:tr h="358985">
                <a:tc>
                  <a:txBody>
                    <a:bodyPr/>
                    <a:lstStyle/>
                    <a:p>
                      <a:r>
                        <a:rPr lang="en-GB" sz="1800" dirty="0"/>
                        <a:t>Doctor</a:t>
                      </a:r>
                      <a:r>
                        <a:rPr lang="en-GB" sz="1800" baseline="0" dirty="0"/>
                        <a:t> (GP, obstetrician, other)</a:t>
                      </a:r>
                      <a:endParaRPr lang="en-GB" sz="1800" dirty="0"/>
                    </a:p>
                  </a:txBody>
                  <a:tcPr marL="79342" marR="79342" marT="39675" marB="39675"/>
                </a:tc>
                <a:tc>
                  <a:txBody>
                    <a:bodyPr/>
                    <a:lstStyle/>
                    <a:p>
                      <a:pPr algn="ctr"/>
                      <a:r>
                        <a:rPr lang="en-GB" sz="1800" dirty="0" smtClean="0"/>
                        <a:t>17</a:t>
                      </a:r>
                      <a:endParaRPr lang="en-GB" sz="1800" dirty="0"/>
                    </a:p>
                  </a:txBody>
                  <a:tcPr marL="79342" marR="79342" marT="39675" marB="39675"/>
                </a:tc>
                <a:extLst>
                  <a:ext uri="{0D108BD9-81ED-4DB2-BD59-A6C34878D82A}">
                    <a16:rowId xmlns:a16="http://schemas.microsoft.com/office/drawing/2014/main" val="1504290128"/>
                  </a:ext>
                </a:extLst>
              </a:tr>
              <a:tr h="358985">
                <a:tc>
                  <a:txBody>
                    <a:bodyPr/>
                    <a:lstStyle/>
                    <a:p>
                      <a:r>
                        <a:rPr lang="en-GB" sz="1800" dirty="0"/>
                        <a:t>Children</a:t>
                      </a:r>
                      <a:r>
                        <a:rPr lang="en-GB" sz="1800" baseline="0" dirty="0"/>
                        <a:t> centre worker/charity worker</a:t>
                      </a:r>
                      <a:endParaRPr lang="en-GB" sz="1800" dirty="0"/>
                    </a:p>
                  </a:txBody>
                  <a:tcPr marL="79342" marR="79342" marT="39675" marB="39675"/>
                </a:tc>
                <a:tc>
                  <a:txBody>
                    <a:bodyPr/>
                    <a:lstStyle/>
                    <a:p>
                      <a:pPr algn="ctr"/>
                      <a:r>
                        <a:rPr lang="en-GB" sz="1800" dirty="0" smtClean="0"/>
                        <a:t>9</a:t>
                      </a:r>
                      <a:endParaRPr lang="en-GB" sz="1800" dirty="0"/>
                    </a:p>
                  </a:txBody>
                  <a:tcPr marL="79342" marR="79342" marT="39675" marB="39675"/>
                </a:tc>
                <a:extLst>
                  <a:ext uri="{0D108BD9-81ED-4DB2-BD59-A6C34878D82A}">
                    <a16:rowId xmlns:a16="http://schemas.microsoft.com/office/drawing/2014/main" val="3983982238"/>
                  </a:ext>
                </a:extLst>
              </a:tr>
              <a:tr h="395886">
                <a:tc>
                  <a:txBody>
                    <a:bodyPr/>
                    <a:lstStyle/>
                    <a:p>
                      <a:r>
                        <a:rPr lang="en-GB" sz="1800" dirty="0"/>
                        <a:t>Breastfeeding</a:t>
                      </a:r>
                      <a:r>
                        <a:rPr lang="en-GB" sz="1800" baseline="0" dirty="0"/>
                        <a:t> counsellor/lactation consultant </a:t>
                      </a:r>
                      <a:endParaRPr lang="en-GB" sz="1800" dirty="0"/>
                    </a:p>
                  </a:txBody>
                  <a:tcPr marL="79342" marR="79342" marT="39675" marB="39675"/>
                </a:tc>
                <a:tc>
                  <a:txBody>
                    <a:bodyPr/>
                    <a:lstStyle/>
                    <a:p>
                      <a:pPr algn="ctr"/>
                      <a:r>
                        <a:rPr lang="en-GB" sz="1800" dirty="0"/>
                        <a:t>8</a:t>
                      </a:r>
                    </a:p>
                  </a:txBody>
                  <a:tcPr marL="79342" marR="79342" marT="39675" marB="39675"/>
                </a:tc>
                <a:extLst>
                  <a:ext uri="{0D108BD9-81ED-4DB2-BD59-A6C34878D82A}">
                    <a16:rowId xmlns:a16="http://schemas.microsoft.com/office/drawing/2014/main" val="3792721738"/>
                  </a:ext>
                </a:extLst>
              </a:tr>
              <a:tr h="358985">
                <a:tc>
                  <a:txBody>
                    <a:bodyPr/>
                    <a:lstStyle/>
                    <a:p>
                      <a:r>
                        <a:rPr lang="en-GB" sz="1800" dirty="0"/>
                        <a:t>Fitness</a:t>
                      </a:r>
                      <a:r>
                        <a:rPr lang="en-GB" sz="1800" baseline="0" dirty="0"/>
                        <a:t> and wellbeing professional</a:t>
                      </a:r>
                      <a:endParaRPr lang="en-GB" sz="1800" dirty="0"/>
                    </a:p>
                  </a:txBody>
                  <a:tcPr marL="79342" marR="79342" marT="39675" marB="39675"/>
                </a:tc>
                <a:tc>
                  <a:txBody>
                    <a:bodyPr/>
                    <a:lstStyle/>
                    <a:p>
                      <a:pPr algn="ctr"/>
                      <a:r>
                        <a:rPr lang="en-GB" sz="1800" dirty="0"/>
                        <a:t>4</a:t>
                      </a:r>
                      <a:endParaRPr lang="en-GB" sz="1800" dirty="0"/>
                    </a:p>
                  </a:txBody>
                  <a:tcPr marL="79342" marR="79342" marT="39675" marB="39675"/>
                </a:tc>
                <a:extLst>
                  <a:ext uri="{0D108BD9-81ED-4DB2-BD59-A6C34878D82A}">
                    <a16:rowId xmlns:a16="http://schemas.microsoft.com/office/drawing/2014/main" val="2639701315"/>
                  </a:ext>
                </a:extLst>
              </a:tr>
              <a:tr h="358985">
                <a:tc>
                  <a:txBody>
                    <a:bodyPr/>
                    <a:lstStyle/>
                    <a:p>
                      <a:r>
                        <a:rPr lang="en-GB" sz="1800" dirty="0"/>
                        <a:t>Other</a:t>
                      </a:r>
                    </a:p>
                  </a:txBody>
                  <a:tcPr marL="79342" marR="79342" marT="39675" marB="39675"/>
                </a:tc>
                <a:tc>
                  <a:txBody>
                    <a:bodyPr/>
                    <a:lstStyle/>
                    <a:p>
                      <a:pPr algn="ctr"/>
                      <a:r>
                        <a:rPr lang="en-GB" sz="1800" dirty="0" smtClean="0"/>
                        <a:t>13</a:t>
                      </a:r>
                      <a:endParaRPr lang="en-GB" sz="1800" dirty="0"/>
                    </a:p>
                  </a:txBody>
                  <a:tcPr marL="79342" marR="79342" marT="39675" marB="39675"/>
                </a:tc>
                <a:extLst>
                  <a:ext uri="{0D108BD9-81ED-4DB2-BD59-A6C34878D82A}">
                    <a16:rowId xmlns:a16="http://schemas.microsoft.com/office/drawing/2014/main" val="92812632"/>
                  </a:ext>
                </a:extLst>
              </a:tr>
            </a:tbl>
          </a:graphicData>
        </a:graphic>
      </p:graphicFrame>
      <p:sp>
        <p:nvSpPr>
          <p:cNvPr id="1030" name="Rounded Rectangle 1029"/>
          <p:cNvSpPr/>
          <p:nvPr/>
        </p:nvSpPr>
        <p:spPr>
          <a:xfrm>
            <a:off x="14539317" y="9457916"/>
            <a:ext cx="13273683" cy="9462433"/>
          </a:xfrm>
          <a:prstGeom prst="round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032" name="Table 1031"/>
          <p:cNvGraphicFramePr>
            <a:graphicFrameLocks noGrp="1"/>
          </p:cNvGraphicFramePr>
          <p:nvPr>
            <p:extLst>
              <p:ext uri="{D42A27DB-BD31-4B8C-83A1-F6EECF244321}">
                <p14:modId xmlns:p14="http://schemas.microsoft.com/office/powerpoint/2010/main" val="290151762"/>
              </p:ext>
            </p:extLst>
          </p:nvPr>
        </p:nvGraphicFramePr>
        <p:xfrm>
          <a:off x="28816515" y="9645642"/>
          <a:ext cx="13159766" cy="11736898"/>
        </p:xfrm>
        <a:graphic>
          <a:graphicData uri="http://schemas.openxmlformats.org/drawingml/2006/table">
            <a:tbl>
              <a:tblPr firstRow="1" firstCol="1" bandRow="1">
                <a:tableStyleId>{1E171933-4619-4E11-9A3F-F7608DF75F80}</a:tableStyleId>
              </a:tblPr>
              <a:tblGrid>
                <a:gridCol w="13159766">
                  <a:extLst>
                    <a:ext uri="{9D8B030D-6E8A-4147-A177-3AD203B41FA5}">
                      <a16:colId xmlns:a16="http://schemas.microsoft.com/office/drawing/2014/main" val="2699708578"/>
                    </a:ext>
                  </a:extLst>
                </a:gridCol>
              </a:tblGrid>
              <a:tr h="0">
                <a:tc>
                  <a:txBody>
                    <a:bodyPr/>
                    <a:lstStyle/>
                    <a:p>
                      <a:pPr>
                        <a:lnSpc>
                          <a:spcPct val="107000"/>
                        </a:lnSpc>
                        <a:spcAft>
                          <a:spcPts val="0"/>
                        </a:spcAft>
                      </a:pPr>
                      <a:r>
                        <a:rPr lang="en-GB" sz="3600" dirty="0">
                          <a:effectLst/>
                        </a:rPr>
                        <a:t>Results:</a:t>
                      </a:r>
                      <a:r>
                        <a:rPr lang="en-GB" sz="3600" baseline="0" dirty="0">
                          <a:effectLst/>
                        </a:rPr>
                        <a:t> </a:t>
                      </a:r>
                      <a:r>
                        <a:rPr lang="en-GB" sz="3600" dirty="0">
                          <a:effectLst/>
                        </a:rPr>
                        <a:t>HCP Suggestions for interventions simultaneously targeting the three behaviours (not smoking, breastfeeding, and physical activity) categorised using social ecological theoretical framework</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4806290"/>
                  </a:ext>
                </a:extLst>
              </a:tr>
              <a:tr h="0">
                <a:tc>
                  <a:txBody>
                    <a:bodyPr/>
                    <a:lstStyle/>
                    <a:p>
                      <a:pPr>
                        <a:lnSpc>
                          <a:spcPct val="107000"/>
                        </a:lnSpc>
                        <a:spcAft>
                          <a:spcPts val="0"/>
                        </a:spcAft>
                      </a:pPr>
                      <a:r>
                        <a:rPr lang="en-GB" sz="2400">
                          <a:effectLst/>
                        </a:rPr>
                        <a:t>Individual</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1249858"/>
                  </a:ext>
                </a:extLst>
              </a:tr>
              <a:tr h="0">
                <a:tc>
                  <a:txBody>
                    <a:bodyPr/>
                    <a:lstStyle/>
                    <a:p>
                      <a:pPr marL="342900" lvl="0" indent="-342900">
                        <a:lnSpc>
                          <a:spcPct val="107000"/>
                        </a:lnSpc>
                        <a:spcAft>
                          <a:spcPts val="0"/>
                        </a:spcAft>
                        <a:buFont typeface="Symbol" panose="05050102010706020507" pitchFamily="18" charset="2"/>
                        <a:buChar char=""/>
                      </a:pPr>
                      <a:r>
                        <a:rPr lang="en-GB" sz="2400" b="0" dirty="0">
                          <a:effectLst/>
                        </a:rPr>
                        <a:t>Information on how the 3 target behaviours relate to each other</a:t>
                      </a:r>
                    </a:p>
                    <a:p>
                      <a:pPr marL="342900" lvl="0" indent="-342900">
                        <a:lnSpc>
                          <a:spcPct val="107000"/>
                        </a:lnSpc>
                        <a:spcAft>
                          <a:spcPts val="0"/>
                        </a:spcAft>
                        <a:buFont typeface="Symbol" panose="05050102010706020507" pitchFamily="18" charset="2"/>
                        <a:buChar char=""/>
                      </a:pPr>
                      <a:r>
                        <a:rPr lang="en-GB" sz="2400" b="0" dirty="0">
                          <a:effectLst/>
                        </a:rPr>
                        <a:t>App targeting all three behaviours and signposting to support</a:t>
                      </a:r>
                    </a:p>
                    <a:p>
                      <a:pPr marL="342900" lvl="0" indent="-342900">
                        <a:lnSpc>
                          <a:spcPct val="107000"/>
                        </a:lnSpc>
                        <a:spcAft>
                          <a:spcPts val="0"/>
                        </a:spcAft>
                        <a:buFont typeface="Symbol" panose="05050102010706020507" pitchFamily="18" charset="2"/>
                        <a:buChar char=""/>
                      </a:pPr>
                      <a:r>
                        <a:rPr lang="en-GB" sz="2400" b="0" dirty="0">
                          <a:effectLst/>
                        </a:rPr>
                        <a:t>HCPs helping mothers recognise that the postpartum period offers opportunity for positive lifestyle changes</a:t>
                      </a:r>
                    </a:p>
                    <a:p>
                      <a:pPr marL="342900" lvl="0" indent="-342900">
                        <a:lnSpc>
                          <a:spcPct val="107000"/>
                        </a:lnSpc>
                        <a:spcAft>
                          <a:spcPts val="0"/>
                        </a:spcAft>
                        <a:buFont typeface="Symbol" panose="05050102010706020507" pitchFamily="18" charset="2"/>
                        <a:buChar char=""/>
                      </a:pPr>
                      <a:r>
                        <a:rPr lang="en-GB" sz="2400" b="0" dirty="0">
                          <a:effectLst/>
                        </a:rPr>
                        <a:t>Information about combining behaviours e.g. how to fit in exercising when breastfeeding, what is safe exercising whilst feeding, encourage exercise as a distraction from smoking.</a:t>
                      </a:r>
                    </a:p>
                    <a:p>
                      <a:pPr marL="342900" lvl="0" indent="-342900">
                        <a:lnSpc>
                          <a:spcPct val="107000"/>
                        </a:lnSpc>
                        <a:spcAft>
                          <a:spcPts val="0"/>
                        </a:spcAft>
                        <a:buFont typeface="Symbol" panose="05050102010706020507" pitchFamily="18" charset="2"/>
                        <a:buChar char=""/>
                      </a:pPr>
                      <a:r>
                        <a:rPr lang="en-GB" sz="2400" b="0" dirty="0">
                          <a:effectLst/>
                        </a:rPr>
                        <a:t>Realistic antenatal provision addressing emotional challenges of parenthood</a:t>
                      </a:r>
                    </a:p>
                    <a:p>
                      <a:pPr marL="342900" lvl="0" indent="-342900">
                        <a:lnSpc>
                          <a:spcPct val="107000"/>
                        </a:lnSpc>
                        <a:spcAft>
                          <a:spcPts val="0"/>
                        </a:spcAft>
                        <a:buFont typeface="Symbol" panose="05050102010706020507" pitchFamily="18" charset="2"/>
                        <a:buChar char=""/>
                      </a:pPr>
                      <a:r>
                        <a:rPr lang="en-GB" sz="2400" b="0" dirty="0">
                          <a:effectLst/>
                        </a:rPr>
                        <a:t>Incentives for all three behaviours</a:t>
                      </a:r>
                      <a:endParaRPr lang="en-GB"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805251"/>
                  </a:ext>
                </a:extLst>
              </a:tr>
              <a:tr h="0">
                <a:tc>
                  <a:txBody>
                    <a:bodyPr/>
                    <a:lstStyle/>
                    <a:p>
                      <a:pPr>
                        <a:lnSpc>
                          <a:spcPct val="107000"/>
                        </a:lnSpc>
                        <a:spcAft>
                          <a:spcPts val="0"/>
                        </a:spcAft>
                      </a:pPr>
                      <a:r>
                        <a:rPr lang="en-GB" sz="2400" dirty="0">
                          <a:effectLst/>
                        </a:rPr>
                        <a:t>Interpersonal</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6876560"/>
                  </a:ext>
                </a:extLst>
              </a:tr>
              <a:tr h="0">
                <a:tc>
                  <a:txBody>
                    <a:bodyPr/>
                    <a:lstStyle/>
                    <a:p>
                      <a:pPr marL="342900" lvl="0" indent="-342900">
                        <a:lnSpc>
                          <a:spcPct val="107000"/>
                        </a:lnSpc>
                        <a:spcAft>
                          <a:spcPts val="0"/>
                        </a:spcAft>
                        <a:buFont typeface="Symbol" panose="05050102010706020507" pitchFamily="18" charset="2"/>
                        <a:buChar char=""/>
                      </a:pPr>
                      <a:r>
                        <a:rPr lang="en-GB" sz="2400" b="0" dirty="0">
                          <a:effectLst/>
                        </a:rPr>
                        <a:t>HCPs involve and inform partner and family members about postpartum health support</a:t>
                      </a:r>
                    </a:p>
                    <a:p>
                      <a:pPr marL="342900" lvl="0" indent="-342900">
                        <a:lnSpc>
                          <a:spcPct val="107000"/>
                        </a:lnSpc>
                        <a:spcAft>
                          <a:spcPts val="0"/>
                        </a:spcAft>
                        <a:buFont typeface="Symbol" panose="05050102010706020507" pitchFamily="18" charset="2"/>
                        <a:buChar char=""/>
                      </a:pPr>
                      <a:r>
                        <a:rPr lang="en-GB" sz="2400" b="0" dirty="0">
                          <a:effectLst/>
                        </a:rPr>
                        <a:t>Peer support by supporters who have experience of all 3 target behaviours</a:t>
                      </a:r>
                    </a:p>
                    <a:p>
                      <a:pPr marL="342900" lvl="0" indent="-342900">
                        <a:lnSpc>
                          <a:spcPct val="107000"/>
                        </a:lnSpc>
                        <a:spcAft>
                          <a:spcPts val="0"/>
                        </a:spcAft>
                        <a:buFont typeface="Symbol" panose="05050102010706020507" pitchFamily="18" charset="2"/>
                        <a:buChar char=""/>
                      </a:pPr>
                      <a:r>
                        <a:rPr lang="en-GB" sz="2400" b="0" dirty="0">
                          <a:effectLst/>
                        </a:rPr>
                        <a:t>Postnatal ‘health and wellbeing’ support groups covering range of health behaviours </a:t>
                      </a:r>
                    </a:p>
                    <a:p>
                      <a:pPr marL="342900" lvl="0" indent="-342900">
                        <a:lnSpc>
                          <a:spcPct val="107000"/>
                        </a:lnSpc>
                        <a:spcAft>
                          <a:spcPts val="0"/>
                        </a:spcAft>
                        <a:buFont typeface="Symbol" panose="05050102010706020507" pitchFamily="18" charset="2"/>
                        <a:buChar char=""/>
                      </a:pPr>
                      <a:r>
                        <a:rPr lang="en-GB" sz="2400" b="0" dirty="0">
                          <a:effectLst/>
                        </a:rPr>
                        <a:t>Social media postnatal wellbeing groups</a:t>
                      </a:r>
                      <a:endParaRPr lang="en-GB"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9133547"/>
                  </a:ext>
                </a:extLst>
              </a:tr>
              <a:tr h="0">
                <a:tc>
                  <a:txBody>
                    <a:bodyPr/>
                    <a:lstStyle/>
                    <a:p>
                      <a:pPr>
                        <a:lnSpc>
                          <a:spcPct val="107000"/>
                        </a:lnSpc>
                        <a:spcAft>
                          <a:spcPts val="0"/>
                        </a:spcAft>
                      </a:pPr>
                      <a:r>
                        <a:rPr lang="en-GB" sz="2400" dirty="0">
                          <a:effectLst/>
                        </a:rPr>
                        <a:t>Organizational</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19574131"/>
                  </a:ext>
                </a:extLst>
              </a:tr>
              <a:tr h="0">
                <a:tc>
                  <a:txBody>
                    <a:bodyPr/>
                    <a:lstStyle/>
                    <a:p>
                      <a:pPr marL="342900" lvl="0" indent="-342900">
                        <a:lnSpc>
                          <a:spcPct val="107000"/>
                        </a:lnSpc>
                        <a:spcAft>
                          <a:spcPts val="0"/>
                        </a:spcAft>
                        <a:buFont typeface="Symbol" panose="05050102010706020507" pitchFamily="18" charset="2"/>
                        <a:buChar char=""/>
                      </a:pPr>
                      <a:r>
                        <a:rPr lang="en-GB" sz="2400" b="0" dirty="0">
                          <a:effectLst/>
                        </a:rPr>
                        <a:t>Consistent and communicative HCP team around the mother </a:t>
                      </a:r>
                    </a:p>
                    <a:p>
                      <a:pPr marL="342900" lvl="0" indent="-342900">
                        <a:lnSpc>
                          <a:spcPct val="107000"/>
                        </a:lnSpc>
                        <a:spcAft>
                          <a:spcPts val="0"/>
                        </a:spcAft>
                        <a:buFont typeface="Symbol" panose="05050102010706020507" pitchFamily="18" charset="2"/>
                        <a:buChar char=""/>
                      </a:pPr>
                      <a:r>
                        <a:rPr lang="en-GB" sz="2400" b="0" dirty="0">
                          <a:effectLst/>
                        </a:rPr>
                        <a:t>Training on 3 target behaviours for </a:t>
                      </a:r>
                      <a:r>
                        <a:rPr lang="en-GB" sz="2400" b="0" dirty="0" smtClean="0">
                          <a:effectLst/>
                        </a:rPr>
                        <a:t>all HCPs working with postpartum women</a:t>
                      </a:r>
                      <a:endParaRPr lang="en-GB" sz="2400" b="0" dirty="0">
                        <a:effectLst/>
                      </a:endParaRPr>
                    </a:p>
                    <a:p>
                      <a:pPr marL="342900" lvl="0" indent="-342900">
                        <a:lnSpc>
                          <a:spcPct val="107000"/>
                        </a:lnSpc>
                        <a:spcAft>
                          <a:spcPts val="0"/>
                        </a:spcAft>
                        <a:buFont typeface="Symbol" panose="05050102010706020507" pitchFamily="18" charset="2"/>
                        <a:buChar char=""/>
                      </a:pPr>
                      <a:r>
                        <a:rPr lang="en-GB" sz="2400" b="0" dirty="0">
                          <a:effectLst/>
                        </a:rPr>
                        <a:t>Early postpartum home visits</a:t>
                      </a:r>
                    </a:p>
                  </a:txBody>
                  <a:tcPr marL="68580" marR="68580" marT="0" marB="0"/>
                </a:tc>
                <a:extLst>
                  <a:ext uri="{0D108BD9-81ED-4DB2-BD59-A6C34878D82A}">
                    <a16:rowId xmlns:a16="http://schemas.microsoft.com/office/drawing/2014/main" val="331746251"/>
                  </a:ext>
                </a:extLst>
              </a:tr>
              <a:tr h="0">
                <a:tc>
                  <a:txBody>
                    <a:bodyPr/>
                    <a:lstStyle/>
                    <a:p>
                      <a:pPr>
                        <a:lnSpc>
                          <a:spcPct val="107000"/>
                        </a:lnSpc>
                        <a:spcAft>
                          <a:spcPts val="0"/>
                        </a:spcAft>
                      </a:pPr>
                      <a:r>
                        <a:rPr lang="en-GB" sz="2400" dirty="0">
                          <a:effectLst/>
                        </a:rPr>
                        <a:t>Community</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4674694"/>
                  </a:ext>
                </a:extLst>
              </a:tr>
              <a:tr h="0">
                <a:tc>
                  <a:txBody>
                    <a:bodyPr/>
                    <a:lstStyle/>
                    <a:p>
                      <a:pPr marL="342900" lvl="0" indent="-342900">
                        <a:lnSpc>
                          <a:spcPct val="107000"/>
                        </a:lnSpc>
                        <a:spcAft>
                          <a:spcPts val="0"/>
                        </a:spcAft>
                        <a:buFont typeface="Symbol" panose="05050102010706020507" pitchFamily="18" charset="2"/>
                        <a:buChar char=""/>
                      </a:pPr>
                      <a:r>
                        <a:rPr lang="en-GB" sz="2400" b="0" dirty="0">
                          <a:effectLst/>
                        </a:rPr>
                        <a:t>More local community based resources</a:t>
                      </a:r>
                    </a:p>
                    <a:p>
                      <a:pPr marL="342900" lvl="0" indent="-342900">
                        <a:lnSpc>
                          <a:spcPct val="107000"/>
                        </a:lnSpc>
                        <a:spcAft>
                          <a:spcPts val="0"/>
                        </a:spcAft>
                        <a:buFont typeface="Symbol" panose="05050102010706020507" pitchFamily="18" charset="2"/>
                        <a:buChar char=""/>
                      </a:pPr>
                      <a:r>
                        <a:rPr lang="en-GB" sz="2400" b="0" dirty="0">
                          <a:effectLst/>
                        </a:rPr>
                        <a:t>Community groups for women focusing on wellbeing and healthy behaviours</a:t>
                      </a:r>
                    </a:p>
                    <a:p>
                      <a:pPr marL="342900" lvl="0" indent="-342900">
                        <a:lnSpc>
                          <a:spcPct val="107000"/>
                        </a:lnSpc>
                        <a:spcAft>
                          <a:spcPts val="0"/>
                        </a:spcAft>
                        <a:buFont typeface="Symbol" panose="05050102010706020507" pitchFamily="18" charset="2"/>
                        <a:buChar char=""/>
                      </a:pPr>
                      <a:r>
                        <a:rPr lang="en-GB" sz="2400" b="0" dirty="0">
                          <a:effectLst/>
                        </a:rPr>
                        <a:t>Normalisation of 3 target behaviours – education from early age, celebrity role models, media exposure, realistic marketing</a:t>
                      </a:r>
                      <a:endParaRPr lang="en-GB"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0766582"/>
                  </a:ext>
                </a:extLst>
              </a:tr>
              <a:tr h="0">
                <a:tc>
                  <a:txBody>
                    <a:bodyPr/>
                    <a:lstStyle/>
                    <a:p>
                      <a:pPr>
                        <a:lnSpc>
                          <a:spcPct val="107000"/>
                        </a:lnSpc>
                        <a:spcAft>
                          <a:spcPts val="0"/>
                        </a:spcAft>
                      </a:pPr>
                      <a:r>
                        <a:rPr lang="en-GB" sz="2400">
                          <a:effectLst/>
                        </a:rPr>
                        <a:t>Societal</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247280"/>
                  </a:ext>
                </a:extLst>
              </a:tr>
              <a:tr h="0">
                <a:tc>
                  <a:txBody>
                    <a:bodyPr/>
                    <a:lstStyle/>
                    <a:p>
                      <a:pPr marL="342900" lvl="0" indent="-342900">
                        <a:lnSpc>
                          <a:spcPct val="107000"/>
                        </a:lnSpc>
                        <a:spcAft>
                          <a:spcPts val="0"/>
                        </a:spcAft>
                        <a:buFont typeface="Symbol" panose="05050102010706020507" pitchFamily="18" charset="2"/>
                        <a:buChar char=""/>
                      </a:pPr>
                      <a:r>
                        <a:rPr lang="en-GB" sz="2400" b="0" dirty="0">
                          <a:effectLst/>
                        </a:rPr>
                        <a:t>More state funding supporting mothers in postpartum period (e.g. children’s centres)</a:t>
                      </a:r>
                    </a:p>
                    <a:p>
                      <a:pPr marL="342900" lvl="0" indent="-342900">
                        <a:lnSpc>
                          <a:spcPct val="107000"/>
                        </a:lnSpc>
                        <a:spcAft>
                          <a:spcPts val="0"/>
                        </a:spcAft>
                        <a:buFont typeface="Symbol" panose="05050102010706020507" pitchFamily="18" charset="2"/>
                        <a:buChar char=""/>
                      </a:pPr>
                      <a:r>
                        <a:rPr lang="en-GB" sz="2400" b="0" dirty="0">
                          <a:effectLst/>
                        </a:rPr>
                        <a:t>Longer full paid maternity leave</a:t>
                      </a:r>
                      <a:endParaRPr lang="en-GB"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33129806"/>
                  </a:ext>
                </a:extLst>
              </a:tr>
            </a:tbl>
          </a:graphicData>
        </a:graphic>
      </p:graphicFrame>
      <p:sp>
        <p:nvSpPr>
          <p:cNvPr id="1033" name="TextBox 1032"/>
          <p:cNvSpPr txBox="1"/>
          <p:nvPr/>
        </p:nvSpPr>
        <p:spPr>
          <a:xfrm>
            <a:off x="15197838" y="9645642"/>
            <a:ext cx="12562300" cy="1200329"/>
          </a:xfrm>
          <a:prstGeom prst="rect">
            <a:avLst/>
          </a:prstGeom>
          <a:noFill/>
        </p:spPr>
        <p:txBody>
          <a:bodyPr wrap="square" rtlCol="0">
            <a:spAutoFit/>
          </a:bodyPr>
          <a:lstStyle/>
          <a:p>
            <a:r>
              <a:rPr lang="en-GB" sz="3600" b="1" dirty="0" smtClean="0"/>
              <a:t>Results: HCP’s importance ratings of socio ecological factors affecting the three target behaviours </a:t>
            </a:r>
            <a:r>
              <a:rPr lang="en-GB" b="1" dirty="0" smtClean="0"/>
              <a:t>(not smoking, breastfeeding, and physical activity)  </a:t>
            </a:r>
            <a:endParaRPr lang="en-GB" b="1" dirty="0"/>
          </a:p>
        </p:txBody>
      </p:sp>
      <p:grpSp>
        <p:nvGrpSpPr>
          <p:cNvPr id="5" name="Group 4"/>
          <p:cNvGrpSpPr/>
          <p:nvPr/>
        </p:nvGrpSpPr>
        <p:grpSpPr>
          <a:xfrm>
            <a:off x="28729747" y="22475247"/>
            <a:ext cx="13213504" cy="4457461"/>
            <a:chOff x="28799401" y="22511131"/>
            <a:chExt cx="13213504" cy="4457461"/>
          </a:xfrm>
        </p:grpSpPr>
        <p:sp>
          <p:nvSpPr>
            <p:cNvPr id="1034" name="Rounded Rectangle 1033"/>
            <p:cNvSpPr/>
            <p:nvPr/>
          </p:nvSpPr>
          <p:spPr>
            <a:xfrm>
              <a:off x="28799401" y="22511131"/>
              <a:ext cx="13213504" cy="4457461"/>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5" name="Rectangle 1034"/>
            <p:cNvSpPr/>
            <p:nvPr/>
          </p:nvSpPr>
          <p:spPr>
            <a:xfrm>
              <a:off x="29191164" y="22942746"/>
              <a:ext cx="12708191" cy="4025846"/>
            </a:xfrm>
            <a:prstGeom prst="rect">
              <a:avLst/>
            </a:prstGeom>
          </p:spPr>
          <p:txBody>
            <a:bodyPr wrap="square">
              <a:spAutoFit/>
            </a:bodyPr>
            <a:lstStyle/>
            <a:p>
              <a:pPr>
                <a:lnSpc>
                  <a:spcPct val="107000"/>
                </a:lnSpc>
                <a:spcAft>
                  <a:spcPts val="800"/>
                </a:spcAft>
              </a:pPr>
              <a:r>
                <a:rPr lang="en-GB" sz="3600" b="1" dirty="0">
                  <a:latin typeface="Calibri" panose="020F0502020204030204" pitchFamily="34" charset="0"/>
                  <a:ea typeface="Calibri" panose="020F0502020204030204" pitchFamily="34" charset="0"/>
                  <a:cs typeface="Times New Roman" panose="02020603050405020304" pitchFamily="18" charset="0"/>
                </a:rPr>
                <a:t>Conclusion</a:t>
              </a:r>
              <a:endParaRPr lang="en-GB" sz="3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Willingness and ability to engage in continued smoking abstinence, physical activity and breastfeeding in the postpartum period is affected by physical and sociocultural variables in the larger community environment. There is a need to support women across these interlinked cancer preventative behaviours, within their unique contexts, with potential to significantly impact both maternal and child long-term health outcomes. The results of the survey will contribute to the wider aim of Project HATCH to develop a prototype intervention to target continued abstinence from smoking, alongside increased breastfeeding and physical activity among postpartum women.</a:t>
              </a:r>
            </a:p>
            <a:p>
              <a:pPr>
                <a:spcAft>
                  <a:spcPts val="800"/>
                </a:spcAft>
              </a:pPr>
              <a:r>
                <a:rPr lang="en-GB" sz="2400" dirty="0">
                  <a:latin typeface="Calibri" panose="020F0502020204030204" pitchFamily="34" charset="0"/>
                  <a:ea typeface="Calibri" panose="020F0502020204030204" pitchFamily="34" charset="0"/>
                  <a:cs typeface="Times New Roman" panose="02020603050405020304" pitchFamily="18" charset="0"/>
                </a:rPr>
                <a:t>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036" name="TextBox 1035"/>
          <p:cNvSpPr txBox="1"/>
          <p:nvPr/>
        </p:nvSpPr>
        <p:spPr>
          <a:xfrm>
            <a:off x="28963855" y="27131388"/>
            <a:ext cx="13023503" cy="3293209"/>
          </a:xfrm>
          <a:prstGeom prst="rect">
            <a:avLst/>
          </a:prstGeom>
          <a:noFill/>
        </p:spPr>
        <p:txBody>
          <a:bodyPr wrap="square" rtlCol="0">
            <a:spAutoFit/>
          </a:bodyPr>
          <a:lstStyle/>
          <a:p>
            <a:r>
              <a:rPr lang="en-GB" sz="1600" b="1" dirty="0"/>
              <a:t>References</a:t>
            </a:r>
          </a:p>
          <a:p>
            <a:r>
              <a:rPr lang="en-GB" sz="1600" dirty="0"/>
              <a:t>1. </a:t>
            </a:r>
            <a:r>
              <a:rPr lang="en-GB" sz="1600" dirty="0" err="1"/>
              <a:t>Hauge</a:t>
            </a:r>
            <a:r>
              <a:rPr lang="en-GB" sz="1600" dirty="0"/>
              <a:t> </a:t>
            </a:r>
            <a:r>
              <a:rPr lang="en-GB" sz="1600" dirty="0" err="1"/>
              <a:t>LJ</a:t>
            </a:r>
            <a:r>
              <a:rPr lang="en-GB" sz="1600" dirty="0"/>
              <a:t>, </a:t>
            </a:r>
            <a:r>
              <a:rPr lang="en-GB" sz="1600" dirty="0" err="1"/>
              <a:t>Torgersen</a:t>
            </a:r>
            <a:r>
              <a:rPr lang="en-GB" sz="1600" dirty="0"/>
              <a:t> L, </a:t>
            </a:r>
            <a:r>
              <a:rPr lang="en-GB" sz="1600" dirty="0" err="1"/>
              <a:t>Vollrath</a:t>
            </a:r>
            <a:r>
              <a:rPr lang="en-GB" sz="1600" dirty="0"/>
              <a:t> M. Associations between maternal stress and smoking: findings from a population-based prospective cohort study. 	Addiction. 2012;107(6):1168–73. </a:t>
            </a:r>
          </a:p>
          <a:p>
            <a:r>
              <a:rPr lang="en-GB" sz="1600" dirty="0"/>
              <a:t>2. Kahn RS, Certain L, Whitaker RC. A </a:t>
            </a:r>
            <a:r>
              <a:rPr lang="en-GB" sz="1600" dirty="0" err="1"/>
              <a:t>reexamination</a:t>
            </a:r>
            <a:r>
              <a:rPr lang="en-GB" sz="1600" dirty="0"/>
              <a:t> of smoking before, during, and after pregnancy. Am J Public Health. 2002;92(11):1801–8. </a:t>
            </a:r>
          </a:p>
          <a:p>
            <a:r>
              <a:rPr lang="en-GB" sz="1600" dirty="0"/>
              <a:t>3. Kong </a:t>
            </a:r>
            <a:r>
              <a:rPr lang="en-GB" sz="1600" dirty="0" err="1"/>
              <a:t>GW</a:t>
            </a:r>
            <a:r>
              <a:rPr lang="en-GB" sz="1600" dirty="0"/>
              <a:t>, Tam </a:t>
            </a:r>
            <a:r>
              <a:rPr lang="en-GB" sz="1600" dirty="0" err="1"/>
              <a:t>WH</a:t>
            </a:r>
            <a:r>
              <a:rPr lang="en-GB" sz="1600" dirty="0"/>
              <a:t>, Sahota DS, Nelson EA. Smoking pattern during pregnancy in Hong Kong Chinese. </a:t>
            </a:r>
            <a:r>
              <a:rPr lang="en-GB" sz="1600" dirty="0" err="1"/>
              <a:t>Aust</a:t>
            </a:r>
            <a:r>
              <a:rPr lang="en-GB" sz="1600" dirty="0"/>
              <a:t> N Z J </a:t>
            </a:r>
            <a:r>
              <a:rPr lang="en-GB" sz="1600" dirty="0" err="1"/>
              <a:t>Obstet</a:t>
            </a:r>
            <a:r>
              <a:rPr lang="en-GB" sz="1600" dirty="0"/>
              <a:t> </a:t>
            </a:r>
            <a:r>
              <a:rPr lang="en-GB" sz="1600" dirty="0" err="1"/>
              <a:t>Gynaecol</a:t>
            </a:r>
            <a:r>
              <a:rPr lang="en-GB" sz="1600" dirty="0"/>
              <a:t>. 2008;48(3):280–5</a:t>
            </a:r>
          </a:p>
          <a:p>
            <a:r>
              <a:rPr lang="en-GB" sz="1600" dirty="0"/>
              <a:t>4. </a:t>
            </a:r>
            <a:r>
              <a:rPr lang="en-GB" sz="1600" dirty="0" err="1"/>
              <a:t>Thulier</a:t>
            </a:r>
            <a:r>
              <a:rPr lang="en-GB" sz="1600" dirty="0"/>
              <a:t> D, Mercer J. Variables associated with breastfeeding duration. J </a:t>
            </a:r>
            <a:r>
              <a:rPr lang="en-GB" sz="1600" dirty="0" err="1"/>
              <a:t>Obstet</a:t>
            </a:r>
            <a:r>
              <a:rPr lang="en-GB" sz="1600" dirty="0"/>
              <a:t> </a:t>
            </a:r>
            <a:r>
              <a:rPr lang="en-GB" sz="1600" dirty="0" err="1"/>
              <a:t>Gynecol</a:t>
            </a:r>
            <a:r>
              <a:rPr lang="en-GB" sz="1600" dirty="0"/>
              <a:t> Neonatal </a:t>
            </a:r>
            <a:r>
              <a:rPr lang="en-GB" sz="1600" dirty="0" err="1"/>
              <a:t>Nurs</a:t>
            </a:r>
            <a:r>
              <a:rPr lang="en-GB" sz="1600" dirty="0"/>
              <a:t>. 2009;38(3):259–68. </a:t>
            </a:r>
          </a:p>
          <a:p>
            <a:r>
              <a:rPr lang="en-GB" sz="1600" dirty="0"/>
              <a:t>5. Simmons </a:t>
            </a:r>
            <a:r>
              <a:rPr lang="en-GB" sz="1600" dirty="0" err="1"/>
              <a:t>VN</a:t>
            </a:r>
            <a:r>
              <a:rPr lang="en-GB" sz="1600" dirty="0"/>
              <a:t>, Sutton SK, Quinn GP, Meade CD, Brandon TH. </a:t>
            </a:r>
            <a:r>
              <a:rPr lang="en-GB" sz="1600" dirty="0" err="1"/>
              <a:t>Prepartum</a:t>
            </a:r>
            <a:r>
              <a:rPr lang="en-GB" sz="1600" dirty="0"/>
              <a:t> and postpartum predictors of smoking. Nicotine 	</a:t>
            </a:r>
            <a:r>
              <a:rPr lang="en-GB" sz="1600" dirty="0" err="1"/>
              <a:t>Tob</a:t>
            </a:r>
            <a:r>
              <a:rPr lang="en-GB" sz="1600" dirty="0"/>
              <a:t> Res. 2014;16(4):461–8. </a:t>
            </a:r>
          </a:p>
          <a:p>
            <a:r>
              <a:rPr lang="en-GB" sz="1600" dirty="0"/>
              <a:t>6. </a:t>
            </a:r>
            <a:r>
              <a:rPr lang="en-GB" sz="1600" dirty="0" err="1"/>
              <a:t>Rockhill</a:t>
            </a:r>
            <a:r>
              <a:rPr lang="en-GB" sz="1600" dirty="0"/>
              <a:t> KM, Tong VT, Farr SL, Robbins CL, D’Angelo DV, England </a:t>
            </a:r>
            <a:r>
              <a:rPr lang="en-GB" sz="1600" dirty="0" err="1"/>
              <a:t>LJ</a:t>
            </a:r>
            <a:r>
              <a:rPr lang="en-GB" sz="1600" dirty="0"/>
              <a:t>. Postpartum smoking relapse after quitting during pregnancy: pregnancy risk 	assessment monitoring system, 2000–2011. J </a:t>
            </a:r>
            <a:r>
              <a:rPr lang="en-GB" sz="1600" dirty="0" err="1"/>
              <a:t>Womens</a:t>
            </a:r>
            <a:r>
              <a:rPr lang="en-GB" sz="1600" dirty="0"/>
              <a:t> Health. 2016;25(5):480–8. </a:t>
            </a:r>
          </a:p>
          <a:p>
            <a:r>
              <a:rPr lang="en-GB" sz="1600" dirty="0"/>
              <a:t>7. </a:t>
            </a:r>
            <a:r>
              <a:rPr lang="en-GB" sz="1600" dirty="0" err="1"/>
              <a:t>Evenson</a:t>
            </a:r>
            <a:r>
              <a:rPr lang="en-GB" sz="1600" dirty="0"/>
              <a:t> KR, </a:t>
            </a:r>
            <a:r>
              <a:rPr lang="en-GB" sz="1600" dirty="0" err="1"/>
              <a:t>Aytur</a:t>
            </a:r>
            <a:r>
              <a:rPr lang="en-GB" sz="1600" dirty="0"/>
              <a:t> SA, </a:t>
            </a:r>
            <a:r>
              <a:rPr lang="en-GB" sz="1600" dirty="0" err="1"/>
              <a:t>Borodulin</a:t>
            </a:r>
            <a:r>
              <a:rPr lang="en-GB" sz="1600" dirty="0"/>
              <a:t> K. Physical Activity Beliefs, Barriers, and Enablers among Postpartum Women. J </a:t>
            </a:r>
            <a:r>
              <a:rPr lang="en-GB" sz="1600" dirty="0" err="1"/>
              <a:t>Womens</a:t>
            </a:r>
            <a:r>
              <a:rPr lang="en-GB" sz="1600" dirty="0"/>
              <a:t> Health. 2009 Dec 	1;18(12):1925–34. </a:t>
            </a:r>
          </a:p>
          <a:p>
            <a:pPr marL="342900" indent="-342900">
              <a:buAutoNum type="arabicPeriod" startAt="4"/>
            </a:pPr>
            <a:endParaRPr lang="en-GB" sz="1600" dirty="0"/>
          </a:p>
          <a:p>
            <a:endParaRPr lang="en-GB" sz="1600" dirty="0"/>
          </a:p>
        </p:txBody>
      </p:sp>
      <p:grpSp>
        <p:nvGrpSpPr>
          <p:cNvPr id="3" name="Group 2"/>
          <p:cNvGrpSpPr/>
          <p:nvPr/>
        </p:nvGrpSpPr>
        <p:grpSpPr>
          <a:xfrm>
            <a:off x="14621544" y="19331059"/>
            <a:ext cx="13338796" cy="10501241"/>
            <a:chOff x="14331420" y="19333028"/>
            <a:chExt cx="13338796" cy="10501241"/>
          </a:xfrm>
        </p:grpSpPr>
        <p:sp>
          <p:nvSpPr>
            <p:cNvPr id="1037" name="Rounded Rectangle 1036"/>
            <p:cNvSpPr/>
            <p:nvPr/>
          </p:nvSpPr>
          <p:spPr>
            <a:xfrm>
              <a:off x="14331420" y="19333028"/>
              <a:ext cx="13338796" cy="10499271"/>
            </a:xfrm>
            <a:prstGeom prst="round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8" name="Rectangle 1037"/>
            <p:cNvSpPr/>
            <p:nvPr/>
          </p:nvSpPr>
          <p:spPr>
            <a:xfrm>
              <a:off x="14769488" y="19979825"/>
              <a:ext cx="11814179" cy="3949094"/>
            </a:xfrm>
            <a:prstGeom prst="rect">
              <a:avLst/>
            </a:prstGeom>
          </p:spPr>
          <p:txBody>
            <a:bodyPr wrap="square">
              <a:spAutoFit/>
            </a:bodyPr>
            <a:lstStyle/>
            <a:p>
              <a:pPr>
                <a:lnSpc>
                  <a:spcPct val="107000"/>
                </a:lnSpc>
                <a:spcAft>
                  <a:spcPts val="800"/>
                </a:spcAft>
              </a:pPr>
              <a:r>
                <a:rPr lang="en-GB" sz="3600" b="1" dirty="0">
                  <a:latin typeface="Calibri" panose="020F0502020204030204" pitchFamily="34" charset="0"/>
                  <a:ea typeface="Calibri" panose="020F0502020204030204" pitchFamily="34" charset="0"/>
                  <a:cs typeface="Times New Roman" panose="02020603050405020304" pitchFamily="18" charset="0"/>
                </a:rPr>
                <a:t>Results: Existing resources identified by </a:t>
              </a:r>
              <a:r>
                <a:rPr lang="en-GB" sz="3600" b="1" dirty="0" smtClean="0">
                  <a:latin typeface="Calibri" panose="020F0502020204030204" pitchFamily="34" charset="0"/>
                  <a:ea typeface="Calibri" panose="020F0502020204030204" pitchFamily="34" charset="0"/>
                  <a:cs typeface="Times New Roman" panose="02020603050405020304" pitchFamily="18" charset="0"/>
                </a:rPr>
                <a:t>HCPs </a:t>
              </a:r>
              <a:endParaRPr lang="en-GB" sz="3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Textual support: websites, leaflets, and apps</a:t>
              </a:r>
            </a:p>
            <a:p>
              <a:pPr marL="342900" lvl="0" indent="-342900">
                <a:lnSpc>
                  <a:spcPct val="107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Telephone helpline support for breastfeeding and smoking</a:t>
              </a:r>
            </a:p>
            <a:p>
              <a:pPr marL="342900" lvl="0" indent="-342900">
                <a:lnSpc>
                  <a:spcPct val="107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Interactive online support: Forums and social media groups for breastfeeding and physical activity</a:t>
              </a:r>
            </a:p>
            <a:p>
              <a:pPr marL="342900" lvl="0" indent="-342900">
                <a:lnSpc>
                  <a:spcPct val="107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General and specific HCP support (e.g. lactation consultant, stop smoking advisor, women’s health physio)</a:t>
              </a:r>
            </a:p>
            <a:p>
              <a:pPr marL="342900" lvl="0" indent="-342900">
                <a:lnSpc>
                  <a:spcPct val="107000"/>
                </a:lnSpc>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Peer support, support groups, walking/exercise groups, breastfeeding friendly cafes</a:t>
              </a:r>
            </a:p>
            <a:p>
              <a:pPr marL="342900" lvl="0" indent="-342900">
                <a:lnSpc>
                  <a:spcPct val="107000"/>
                </a:lnSpc>
                <a:spcAft>
                  <a:spcPts val="80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Times New Roman" panose="02020603050405020304" pitchFamily="18" charset="0"/>
                </a:rPr>
                <a:t>Pump loan and hire, smoking medication/NRT</a:t>
              </a:r>
            </a:p>
          </p:txBody>
        </p:sp>
        <p:sp>
          <p:nvSpPr>
            <p:cNvPr id="1042" name="Right Arrow 1041"/>
            <p:cNvSpPr/>
            <p:nvPr/>
          </p:nvSpPr>
          <p:spPr>
            <a:xfrm>
              <a:off x="14769488" y="23991361"/>
              <a:ext cx="7185044" cy="5794118"/>
            </a:xfrm>
            <a:prstGeom prst="rightArrow">
              <a:avLst>
                <a:gd name="adj1" fmla="val 50000"/>
                <a:gd name="adj2" fmla="val 27246"/>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t>None of the existing resources explicitly address the 3 target behaviours </a:t>
              </a:r>
              <a:r>
                <a:rPr lang="en-GB" sz="2400" dirty="0" smtClean="0"/>
                <a:t>simultaneously</a:t>
              </a:r>
            </a:p>
            <a:p>
              <a:r>
                <a:rPr lang="en-GB" sz="2400" dirty="0" smtClean="0"/>
                <a:t> </a:t>
              </a:r>
            </a:p>
            <a:p>
              <a:r>
                <a:rPr lang="en-GB" sz="2400" dirty="0" smtClean="0"/>
                <a:t>Few </a:t>
              </a:r>
              <a:r>
                <a:rPr lang="en-GB" sz="2400" dirty="0"/>
                <a:t>of the existing resources are aimed at or include partners or extended </a:t>
              </a:r>
              <a:r>
                <a:rPr lang="en-GB" sz="2400" dirty="0" smtClean="0"/>
                <a:t>family </a:t>
              </a:r>
              <a:endParaRPr lang="en-GB" sz="2400" dirty="0"/>
            </a:p>
            <a:p>
              <a:r>
                <a:rPr lang="en-GB" sz="2400" dirty="0"/>
                <a:t> </a:t>
              </a:r>
            </a:p>
            <a:p>
              <a:r>
                <a:rPr lang="en-GB" sz="2400" dirty="0"/>
                <a:t>Many of the existing resources rely upon mothers being individually motivated to access </a:t>
              </a:r>
              <a:r>
                <a:rPr lang="en-GB" sz="2400" dirty="0" smtClean="0"/>
                <a:t>them</a:t>
              </a:r>
              <a:endParaRPr lang="en-GB" sz="2400" dirty="0"/>
            </a:p>
          </p:txBody>
        </p:sp>
        <p:grpSp>
          <p:nvGrpSpPr>
            <p:cNvPr id="1048" name="Group 1047"/>
            <p:cNvGrpSpPr/>
            <p:nvPr/>
          </p:nvGrpSpPr>
          <p:grpSpPr>
            <a:xfrm>
              <a:off x="21606874" y="24039146"/>
              <a:ext cx="5980656" cy="5795123"/>
              <a:chOff x="21606874" y="23634537"/>
              <a:chExt cx="5980656" cy="5795123"/>
            </a:xfrm>
          </p:grpSpPr>
          <p:pic>
            <p:nvPicPr>
              <p:cNvPr id="1047" name="Picture 1046" descr="bébé maison: BRAND NEW MEDELA Breast Pumps"/>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676863" y="24818081"/>
                <a:ext cx="1910667" cy="1910667"/>
              </a:xfrm>
              <a:prstGeom prst="rect">
                <a:avLst/>
              </a:prstGeom>
            </p:spPr>
          </p:pic>
          <p:pic>
            <p:nvPicPr>
              <p:cNvPr id="1043" name="Picture 1042"/>
              <p:cNvPicPr>
                <a:picLocks noChangeAspect="1"/>
              </p:cNvPicPr>
              <p:nvPr/>
            </p:nvPicPr>
            <p:blipFill>
              <a:blip r:embed="rId10"/>
              <a:stretch>
                <a:fillRect/>
              </a:stretch>
            </p:blipFill>
            <p:spPr>
              <a:xfrm>
                <a:off x="21745460" y="23634537"/>
                <a:ext cx="4050245" cy="2028651"/>
              </a:xfrm>
              <a:prstGeom prst="rect">
                <a:avLst/>
              </a:prstGeom>
            </p:spPr>
          </p:pic>
          <p:pic>
            <p:nvPicPr>
              <p:cNvPr id="1044" name="Picture 1043"/>
              <p:cNvPicPr>
                <a:picLocks noChangeAspect="1"/>
              </p:cNvPicPr>
              <p:nvPr/>
            </p:nvPicPr>
            <p:blipFill rotWithShape="1">
              <a:blip r:embed="rId11" cstate="print">
                <a:extLst>
                  <a:ext uri="{28A0092B-C50C-407E-A947-70E740481C1C}">
                    <a14:useLocalDpi xmlns:a14="http://schemas.microsoft.com/office/drawing/2010/main" val="0"/>
                  </a:ext>
                </a:extLst>
              </a:blip>
              <a:srcRect l="12510" r="3638"/>
              <a:stretch/>
            </p:blipFill>
            <p:spPr>
              <a:xfrm>
                <a:off x="22105526" y="25530489"/>
                <a:ext cx="3272590" cy="2353887"/>
              </a:xfrm>
              <a:prstGeom prst="rect">
                <a:avLst/>
              </a:prstGeom>
            </p:spPr>
          </p:pic>
          <p:pic>
            <p:nvPicPr>
              <p:cNvPr id="1045" name="Picture 1044" descr="Audrey Rowe - Shenandoah Valley Community Breastfeeding su ..."/>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4877606" y="26720695"/>
                <a:ext cx="2468599" cy="1924736"/>
              </a:xfrm>
              <a:prstGeom prst="rect">
                <a:avLst/>
              </a:prstGeom>
            </p:spPr>
          </p:pic>
          <p:pic>
            <p:nvPicPr>
              <p:cNvPr id="1046" name="Picture 1045" descr="&lt;strong&gt;Nicotine replacement therapy&lt;/strong&gt; isn't all it's cracked up to be"/>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1606874" y="27892798"/>
                <a:ext cx="3119738" cy="1536862"/>
              </a:xfrm>
              <a:prstGeom prst="rect">
                <a:avLst/>
              </a:prstGeom>
            </p:spPr>
          </p:pic>
        </p:grpSp>
      </p:grpSp>
      <p:pic>
        <p:nvPicPr>
          <p:cNvPr id="58" name="Picture 5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39594" y="469331"/>
            <a:ext cx="2123598" cy="1260000"/>
          </a:xfrm>
          <a:prstGeom prst="rect">
            <a:avLst/>
          </a:prstGeom>
        </p:spPr>
      </p:pic>
      <p:graphicFrame>
        <p:nvGraphicFramePr>
          <p:cNvPr id="61" name="Chart 60">
            <a:extLst>
              <a:ext uri="{FF2B5EF4-FFF2-40B4-BE49-F238E27FC236}">
                <a16:creationId xmlns:a16="http://schemas.microsoft.com/office/drawing/2014/main" id="{8A064061-FCE2-4FDF-9A56-35E077881145}"/>
              </a:ext>
            </a:extLst>
          </p:cNvPr>
          <p:cNvGraphicFramePr>
            <a:graphicFrameLocks/>
          </p:cNvGraphicFramePr>
          <p:nvPr>
            <p:extLst>
              <p:ext uri="{D42A27DB-BD31-4B8C-83A1-F6EECF244321}">
                <p14:modId xmlns:p14="http://schemas.microsoft.com/office/powerpoint/2010/main" val="697709158"/>
              </p:ext>
            </p:extLst>
          </p:nvPr>
        </p:nvGraphicFramePr>
        <p:xfrm>
          <a:off x="14819652" y="10900193"/>
          <a:ext cx="12254639" cy="2383818"/>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62" name="Chart 61">
            <a:extLst>
              <a:ext uri="{FF2B5EF4-FFF2-40B4-BE49-F238E27FC236}">
                <a16:creationId xmlns:a16="http://schemas.microsoft.com/office/drawing/2014/main" id="{9B4B7B8C-0B97-4B6A-84D4-279839A84B84}"/>
              </a:ext>
            </a:extLst>
          </p:cNvPr>
          <p:cNvGraphicFramePr>
            <a:graphicFrameLocks/>
          </p:cNvGraphicFramePr>
          <p:nvPr>
            <p:extLst>
              <p:ext uri="{D42A27DB-BD31-4B8C-83A1-F6EECF244321}">
                <p14:modId xmlns:p14="http://schemas.microsoft.com/office/powerpoint/2010/main" val="706837944"/>
              </p:ext>
            </p:extLst>
          </p:nvPr>
        </p:nvGraphicFramePr>
        <p:xfrm>
          <a:off x="14917061" y="14659735"/>
          <a:ext cx="12254639" cy="2473103"/>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3" name="Table 22">
            <a:extLst>
              <a:ext uri="{FF2B5EF4-FFF2-40B4-BE49-F238E27FC236}">
                <a16:creationId xmlns:a16="http://schemas.microsoft.com/office/drawing/2014/main" id="{4266C7CB-5228-46A2-8FB0-20ADB16D6CB6}"/>
              </a:ext>
            </a:extLst>
          </p:cNvPr>
          <p:cNvGraphicFramePr>
            <a:graphicFrameLocks noGrp="1"/>
          </p:cNvGraphicFramePr>
          <p:nvPr>
            <p:extLst>
              <p:ext uri="{D42A27DB-BD31-4B8C-83A1-F6EECF244321}">
                <p14:modId xmlns:p14="http://schemas.microsoft.com/office/powerpoint/2010/main" val="284072583"/>
              </p:ext>
            </p:extLst>
          </p:nvPr>
        </p:nvGraphicFramePr>
        <p:xfrm>
          <a:off x="14917061" y="17053055"/>
          <a:ext cx="13309600" cy="1238250"/>
        </p:xfrm>
        <a:graphic>
          <a:graphicData uri="http://schemas.openxmlformats.org/drawingml/2006/table">
            <a:tbl>
              <a:tblPr/>
              <a:tblGrid>
                <a:gridCol w="266700">
                  <a:extLst>
                    <a:ext uri="{9D8B030D-6E8A-4147-A177-3AD203B41FA5}">
                      <a16:colId xmlns:a16="http://schemas.microsoft.com/office/drawing/2014/main" val="2034580098"/>
                    </a:ext>
                  </a:extLst>
                </a:gridCol>
                <a:gridCol w="13042900">
                  <a:extLst>
                    <a:ext uri="{9D8B030D-6E8A-4147-A177-3AD203B41FA5}">
                      <a16:colId xmlns:a16="http://schemas.microsoft.com/office/drawing/2014/main" val="873706320"/>
                    </a:ext>
                  </a:extLst>
                </a:gridCol>
              </a:tblGrid>
              <a:tr h="266700">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70AD47"/>
                    </a:solidFill>
                  </a:tcPr>
                </a:tc>
                <a:tc>
                  <a:txBody>
                    <a:bodyPr/>
                    <a:lstStyle/>
                    <a:p>
                      <a:pPr algn="l" fontAlgn="ctr"/>
                      <a:r>
                        <a:rPr lang="en-US" sz="1100" b="0" i="0" u="none" strike="noStrike" dirty="0">
                          <a:solidFill>
                            <a:srgbClr val="000000"/>
                          </a:solidFill>
                          <a:effectLst/>
                          <a:latin typeface="Calibri" panose="020F0502020204030204" pitchFamily="34" charset="0"/>
                        </a:rPr>
                        <a:t>Stress, lack of confidence, lack of enjoyment</a:t>
                      </a:r>
                    </a:p>
                  </a:txBody>
                  <a:tcPr marL="9525" marR="9525" marT="9525" marB="0" anchor="ctr">
                    <a:lnL>
                      <a:noFill/>
                    </a:lnL>
                    <a:lnR>
                      <a:noFill/>
                    </a:lnR>
                    <a:lnT>
                      <a:noFill/>
                    </a:lnT>
                    <a:lnB>
                      <a:noFill/>
                    </a:lnB>
                  </a:tcPr>
                </a:tc>
                <a:extLst>
                  <a:ext uri="{0D108BD9-81ED-4DB2-BD59-A6C34878D82A}">
                    <a16:rowId xmlns:a16="http://schemas.microsoft.com/office/drawing/2014/main" val="4292655768"/>
                  </a:ext>
                </a:extLst>
              </a:tr>
              <a:tr h="247650">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ED7D31"/>
                    </a:solidFill>
                  </a:tcPr>
                </a:tc>
                <a:tc>
                  <a:txBody>
                    <a:bodyPr/>
                    <a:lstStyle/>
                    <a:p>
                      <a:pPr algn="l" fontAlgn="ctr"/>
                      <a:r>
                        <a:rPr lang="en-US" sz="1100" b="0" i="0" u="none" strike="noStrike">
                          <a:solidFill>
                            <a:srgbClr val="000000"/>
                          </a:solidFill>
                          <a:effectLst/>
                          <a:latin typeface="Calibri" panose="020F0502020204030204" pitchFamily="34" charset="0"/>
                        </a:rPr>
                        <a:t>Lack of support from family, friends, and other peers</a:t>
                      </a:r>
                    </a:p>
                  </a:txBody>
                  <a:tcPr marL="9525" marR="9525" marT="9525" marB="0" anchor="ctr">
                    <a:lnL>
                      <a:noFill/>
                    </a:lnL>
                    <a:lnR>
                      <a:noFill/>
                    </a:lnR>
                    <a:lnT>
                      <a:noFill/>
                    </a:lnT>
                    <a:lnB>
                      <a:noFill/>
                    </a:lnB>
                  </a:tcPr>
                </a:tc>
                <a:extLst>
                  <a:ext uri="{0D108BD9-81ED-4DB2-BD59-A6C34878D82A}">
                    <a16:rowId xmlns:a16="http://schemas.microsoft.com/office/drawing/2014/main" val="4081001230"/>
                  </a:ext>
                </a:extLst>
              </a:tr>
              <a:tr h="238125">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BFBFBF"/>
                    </a:solidFill>
                  </a:tcPr>
                </a:tc>
                <a:tc>
                  <a:txBody>
                    <a:bodyPr/>
                    <a:lstStyle/>
                    <a:p>
                      <a:pPr algn="l" fontAlgn="ctr"/>
                      <a:r>
                        <a:rPr lang="en-US" sz="1100" b="0" i="0" u="none" strike="noStrike">
                          <a:solidFill>
                            <a:srgbClr val="000000"/>
                          </a:solidFill>
                          <a:effectLst/>
                          <a:latin typeface="Calibri" panose="020F0502020204030204" pitchFamily="34" charset="0"/>
                        </a:rPr>
                        <a:t>Insufficient policies or other supports at work, in the healthcare system, in daycare centers</a:t>
                      </a:r>
                    </a:p>
                  </a:txBody>
                  <a:tcPr marL="9525" marR="9525" marT="9525" marB="0" anchor="ctr">
                    <a:lnL>
                      <a:noFill/>
                    </a:lnL>
                    <a:lnR>
                      <a:noFill/>
                    </a:lnR>
                    <a:lnT>
                      <a:noFill/>
                    </a:lnT>
                    <a:lnB>
                      <a:noFill/>
                    </a:lnB>
                  </a:tcPr>
                </a:tc>
                <a:extLst>
                  <a:ext uri="{0D108BD9-81ED-4DB2-BD59-A6C34878D82A}">
                    <a16:rowId xmlns:a16="http://schemas.microsoft.com/office/drawing/2014/main" val="2738238046"/>
                  </a:ext>
                </a:extLst>
              </a:tr>
              <a:tr h="238125">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000"/>
                    </a:solidFill>
                  </a:tcPr>
                </a:tc>
                <a:tc>
                  <a:txBody>
                    <a:bodyPr/>
                    <a:lstStyle/>
                    <a:p>
                      <a:pPr algn="l" fontAlgn="ctr"/>
                      <a:r>
                        <a:rPr lang="en-US" sz="1100" b="0" i="0" u="none" strike="noStrike">
                          <a:solidFill>
                            <a:srgbClr val="000000"/>
                          </a:solidFill>
                          <a:effectLst/>
                          <a:latin typeface="Calibri" panose="020F0502020204030204" pitchFamily="34" charset="0"/>
                        </a:rPr>
                        <a:t>Not having access to places where they can be comfortable in breastfeeding with opportunities to walk and away from smoking environment, not being part of a broader community that values healthy and active lifestyle</a:t>
                      </a:r>
                    </a:p>
                  </a:txBody>
                  <a:tcPr marL="9525" marR="9525" marT="9525" marB="0" anchor="ctr">
                    <a:lnL>
                      <a:noFill/>
                    </a:lnL>
                    <a:lnR>
                      <a:noFill/>
                    </a:lnR>
                    <a:lnT>
                      <a:noFill/>
                    </a:lnT>
                    <a:lnB>
                      <a:noFill/>
                    </a:lnB>
                  </a:tcPr>
                </a:tc>
                <a:extLst>
                  <a:ext uri="{0D108BD9-81ED-4DB2-BD59-A6C34878D82A}">
                    <a16:rowId xmlns:a16="http://schemas.microsoft.com/office/drawing/2014/main" val="3941716454"/>
                  </a:ext>
                </a:extLst>
              </a:tr>
              <a:tr h="247650">
                <a:tc>
                  <a:txBody>
                    <a:bodyPr/>
                    <a:lstStyle/>
                    <a:p>
                      <a:pPr algn="l" fontAlgn="b"/>
                      <a:r>
                        <a:rPr lang="en-US"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5B9BD5"/>
                    </a:solidFill>
                  </a:tcPr>
                </a:tc>
                <a:tc>
                  <a:txBody>
                    <a:bodyPr/>
                    <a:lstStyle/>
                    <a:p>
                      <a:pPr algn="l" fontAlgn="ctr"/>
                      <a:r>
                        <a:rPr lang="en-US" sz="1100" b="0" i="0" u="none" strike="noStrike" dirty="0">
                          <a:solidFill>
                            <a:srgbClr val="000000"/>
                          </a:solidFill>
                          <a:effectLst/>
                          <a:latin typeface="Calibri" panose="020F0502020204030204" pitchFamily="34" charset="0"/>
                        </a:rPr>
                        <a:t>Insufficient laws requiring employers to provide certain amount of maternity/parental benefits, smoking/tobacco-free policy, or incentives to exercise</a:t>
                      </a:r>
                    </a:p>
                  </a:txBody>
                  <a:tcPr marL="9525" marR="9525" marT="9525" marB="0" anchor="ctr">
                    <a:lnL>
                      <a:noFill/>
                    </a:lnL>
                    <a:lnR>
                      <a:noFill/>
                    </a:lnR>
                    <a:lnT>
                      <a:noFill/>
                    </a:lnT>
                    <a:lnB>
                      <a:noFill/>
                    </a:lnB>
                  </a:tcPr>
                </a:tc>
                <a:extLst>
                  <a:ext uri="{0D108BD9-81ED-4DB2-BD59-A6C34878D82A}">
                    <a16:rowId xmlns:a16="http://schemas.microsoft.com/office/drawing/2014/main" val="1977024012"/>
                  </a:ext>
                </a:extLst>
              </a:tr>
            </a:tbl>
          </a:graphicData>
        </a:graphic>
      </p:graphicFrame>
      <p:graphicFrame>
        <p:nvGraphicFramePr>
          <p:cNvPr id="24" name="Table 23">
            <a:extLst>
              <a:ext uri="{FF2B5EF4-FFF2-40B4-BE49-F238E27FC236}">
                <a16:creationId xmlns:a16="http://schemas.microsoft.com/office/drawing/2014/main" id="{104A725C-72B9-4978-97BC-6729C9CA9B46}"/>
              </a:ext>
            </a:extLst>
          </p:cNvPr>
          <p:cNvGraphicFramePr>
            <a:graphicFrameLocks noGrp="1"/>
          </p:cNvGraphicFramePr>
          <p:nvPr>
            <p:extLst>
              <p:ext uri="{D42A27DB-BD31-4B8C-83A1-F6EECF244321}">
                <p14:modId xmlns:p14="http://schemas.microsoft.com/office/powerpoint/2010/main" val="134233568"/>
              </p:ext>
            </p:extLst>
          </p:nvPr>
        </p:nvGraphicFramePr>
        <p:xfrm>
          <a:off x="14873878" y="13256065"/>
          <a:ext cx="12407900" cy="1238250"/>
        </p:xfrm>
        <a:graphic>
          <a:graphicData uri="http://schemas.openxmlformats.org/drawingml/2006/table">
            <a:tbl>
              <a:tblPr/>
              <a:tblGrid>
                <a:gridCol w="266700">
                  <a:extLst>
                    <a:ext uri="{9D8B030D-6E8A-4147-A177-3AD203B41FA5}">
                      <a16:colId xmlns:a16="http://schemas.microsoft.com/office/drawing/2014/main" val="2622618166"/>
                    </a:ext>
                  </a:extLst>
                </a:gridCol>
                <a:gridCol w="12141200">
                  <a:extLst>
                    <a:ext uri="{9D8B030D-6E8A-4147-A177-3AD203B41FA5}">
                      <a16:colId xmlns:a16="http://schemas.microsoft.com/office/drawing/2014/main" val="2957930354"/>
                    </a:ext>
                  </a:extLst>
                </a:gridCol>
              </a:tblGrid>
              <a:tr h="219075">
                <a:tc>
                  <a:txBody>
                    <a:bodyPr/>
                    <a:lstStyle/>
                    <a:p>
                      <a:pPr algn="l" fontAlgn="ctr"/>
                      <a:r>
                        <a:rPr lang="en-US" sz="1100" b="0" i="0" u="none" strike="noStrike">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70AD47"/>
                    </a:solidFill>
                  </a:tcPr>
                </a:tc>
                <a:tc>
                  <a:txBody>
                    <a:bodyPr/>
                    <a:lstStyle/>
                    <a:p>
                      <a:pPr algn="l" fontAlgn="ctr"/>
                      <a:r>
                        <a:rPr lang="en-US" sz="1100" b="0" i="0" u="none" strike="noStrike" dirty="0">
                          <a:solidFill>
                            <a:srgbClr val="000000"/>
                          </a:solidFill>
                          <a:effectLst/>
                          <a:latin typeface="Calibri" panose="020F0502020204030204" pitchFamily="34" charset="0"/>
                        </a:rPr>
                        <a:t>Stress relieve, confidence, enjoyment</a:t>
                      </a:r>
                    </a:p>
                  </a:txBody>
                  <a:tcPr marL="9525" marR="9525" marT="9525" marB="0" anchor="ctr">
                    <a:lnL>
                      <a:noFill/>
                    </a:lnL>
                    <a:lnR>
                      <a:noFill/>
                    </a:lnR>
                    <a:lnT>
                      <a:noFill/>
                    </a:lnT>
                    <a:lnB>
                      <a:noFill/>
                    </a:lnB>
                  </a:tcPr>
                </a:tc>
                <a:extLst>
                  <a:ext uri="{0D108BD9-81ED-4DB2-BD59-A6C34878D82A}">
                    <a16:rowId xmlns:a16="http://schemas.microsoft.com/office/drawing/2014/main" val="4094368613"/>
                  </a:ext>
                </a:extLst>
              </a:tr>
              <a:tr h="247650">
                <a:tc>
                  <a:txBody>
                    <a:bodyPr/>
                    <a:lstStyle/>
                    <a:p>
                      <a:pPr algn="l" fontAlgn="ctr"/>
                      <a:r>
                        <a:rPr lang="en-US" sz="1100" b="0" i="0" u="none" strike="noStrike">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ED7D31"/>
                    </a:solidFill>
                  </a:tcPr>
                </a:tc>
                <a:tc>
                  <a:txBody>
                    <a:bodyPr/>
                    <a:lstStyle/>
                    <a:p>
                      <a:pPr algn="l" fontAlgn="ctr"/>
                      <a:r>
                        <a:rPr lang="en-US" sz="1100" b="0" i="0" u="none" strike="noStrike">
                          <a:solidFill>
                            <a:srgbClr val="000000"/>
                          </a:solidFill>
                          <a:effectLst/>
                          <a:latin typeface="Calibri" panose="020F0502020204030204" pitchFamily="34" charset="0"/>
                        </a:rPr>
                        <a:t>Influence of family, peer support</a:t>
                      </a:r>
                    </a:p>
                  </a:txBody>
                  <a:tcPr marL="9525" marR="9525" marT="9525" marB="0" anchor="ctr">
                    <a:lnL>
                      <a:noFill/>
                    </a:lnL>
                    <a:lnR>
                      <a:noFill/>
                    </a:lnR>
                    <a:lnT>
                      <a:noFill/>
                    </a:lnT>
                    <a:lnB>
                      <a:noFill/>
                    </a:lnB>
                  </a:tcPr>
                </a:tc>
                <a:extLst>
                  <a:ext uri="{0D108BD9-81ED-4DB2-BD59-A6C34878D82A}">
                    <a16:rowId xmlns:a16="http://schemas.microsoft.com/office/drawing/2014/main" val="597674219"/>
                  </a:ext>
                </a:extLst>
              </a:tr>
              <a:tr h="266700">
                <a:tc>
                  <a:txBody>
                    <a:bodyPr/>
                    <a:lstStyle/>
                    <a:p>
                      <a:pPr algn="l" fontAlgn="ctr"/>
                      <a:r>
                        <a:rPr lang="en-US" sz="1100" b="0" i="0" u="none" strike="noStrike">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BFBFBF"/>
                    </a:solidFill>
                  </a:tcPr>
                </a:tc>
                <a:tc>
                  <a:txBody>
                    <a:bodyPr/>
                    <a:lstStyle/>
                    <a:p>
                      <a:pPr algn="l" fontAlgn="ctr"/>
                      <a:r>
                        <a:rPr lang="en-US" sz="1100" b="0" i="0" u="none" strike="noStrike" dirty="0">
                          <a:solidFill>
                            <a:srgbClr val="000000"/>
                          </a:solidFill>
                          <a:effectLst/>
                          <a:latin typeface="Calibri" panose="020F0502020204030204" pitchFamily="34" charset="0"/>
                        </a:rPr>
                        <a:t>Certain policies or other supports at work, in the healthcare system, in daycare centers</a:t>
                      </a:r>
                    </a:p>
                  </a:txBody>
                  <a:tcPr marL="9525" marR="9525" marT="9525" marB="0" anchor="ctr">
                    <a:lnL>
                      <a:noFill/>
                    </a:lnL>
                    <a:lnR>
                      <a:noFill/>
                    </a:lnR>
                    <a:lnT>
                      <a:noFill/>
                    </a:lnT>
                    <a:lnB>
                      <a:noFill/>
                    </a:lnB>
                  </a:tcPr>
                </a:tc>
                <a:extLst>
                  <a:ext uri="{0D108BD9-81ED-4DB2-BD59-A6C34878D82A}">
                    <a16:rowId xmlns:a16="http://schemas.microsoft.com/office/drawing/2014/main" val="3841573630"/>
                  </a:ext>
                </a:extLst>
              </a:tr>
              <a:tr h="247650">
                <a:tc>
                  <a:txBody>
                    <a:bodyPr/>
                    <a:lstStyle/>
                    <a:p>
                      <a:pPr algn="l" fontAlgn="ctr"/>
                      <a:r>
                        <a:rPr lang="en-US" sz="1100" b="0" i="0" u="none" strike="noStrike">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FFC000"/>
                    </a:solidFill>
                  </a:tcPr>
                </a:tc>
                <a:tc>
                  <a:txBody>
                    <a:bodyPr/>
                    <a:lstStyle/>
                    <a:p>
                      <a:pPr algn="l" fontAlgn="ctr"/>
                      <a:r>
                        <a:rPr lang="en-US" sz="1100" b="0" i="0" u="none" strike="noStrike">
                          <a:solidFill>
                            <a:srgbClr val="000000"/>
                          </a:solidFill>
                          <a:effectLst/>
                          <a:latin typeface="Calibri" panose="020F0502020204030204" pitchFamily="34" charset="0"/>
                        </a:rPr>
                        <a:t>Access to places where they can be comfortable in breastfeeding with opportunities to walk and away from smoking environment, being part of a broader community that values healthy and active lifestyle</a:t>
                      </a:r>
                    </a:p>
                  </a:txBody>
                  <a:tcPr marL="9525" marR="9525" marT="9525" marB="0" anchor="ctr">
                    <a:lnL>
                      <a:noFill/>
                    </a:lnL>
                    <a:lnR>
                      <a:noFill/>
                    </a:lnR>
                    <a:lnT>
                      <a:noFill/>
                    </a:lnT>
                    <a:lnB>
                      <a:noFill/>
                    </a:lnB>
                  </a:tcPr>
                </a:tc>
                <a:extLst>
                  <a:ext uri="{0D108BD9-81ED-4DB2-BD59-A6C34878D82A}">
                    <a16:rowId xmlns:a16="http://schemas.microsoft.com/office/drawing/2014/main" val="4182066617"/>
                  </a:ext>
                </a:extLst>
              </a:tr>
              <a:tr h="257175">
                <a:tc>
                  <a:txBody>
                    <a:bodyPr/>
                    <a:lstStyle/>
                    <a:p>
                      <a:pPr algn="l" fontAlgn="ctr"/>
                      <a:r>
                        <a:rPr lang="en-US" sz="1100" b="0" i="0" u="none" strike="noStrike">
                          <a:solidFill>
                            <a:srgbClr val="000000"/>
                          </a:solidFill>
                          <a:effectLst/>
                          <a:latin typeface="Calibri" panose="020F0502020204030204" pitchFamily="34" charset="0"/>
                        </a:rPr>
                        <a:t> </a:t>
                      </a:r>
                    </a:p>
                  </a:txBody>
                  <a:tcPr marL="9525" marR="9525" marT="9525" marB="0" anchor="ctr">
                    <a:lnL>
                      <a:noFill/>
                    </a:lnL>
                    <a:lnR>
                      <a:noFill/>
                    </a:lnR>
                    <a:lnT>
                      <a:noFill/>
                    </a:lnT>
                    <a:lnB>
                      <a:noFill/>
                    </a:lnB>
                    <a:solidFill>
                      <a:srgbClr val="5B9BD5"/>
                    </a:solidFill>
                  </a:tcPr>
                </a:tc>
                <a:tc>
                  <a:txBody>
                    <a:bodyPr/>
                    <a:lstStyle/>
                    <a:p>
                      <a:pPr algn="l" fontAlgn="ctr"/>
                      <a:r>
                        <a:rPr lang="en-US" sz="1100" b="0" i="0" u="none" strike="noStrike" dirty="0">
                          <a:solidFill>
                            <a:srgbClr val="000000"/>
                          </a:solidFill>
                          <a:effectLst/>
                          <a:latin typeface="Calibri" panose="020F0502020204030204" pitchFamily="34" charset="0"/>
                        </a:rPr>
                        <a:t>Laws requiring employers to provide certain amount of maternity/parental benefits, smoking/tobacco-free policy, or incentives to exercise</a:t>
                      </a:r>
                    </a:p>
                  </a:txBody>
                  <a:tcPr marL="9525" marR="9525" marT="9525" marB="0" anchor="ctr">
                    <a:lnL>
                      <a:noFill/>
                    </a:lnL>
                    <a:lnR>
                      <a:noFill/>
                    </a:lnR>
                    <a:lnT>
                      <a:noFill/>
                    </a:lnT>
                    <a:lnB>
                      <a:noFill/>
                    </a:lnB>
                  </a:tcPr>
                </a:tc>
                <a:extLst>
                  <a:ext uri="{0D108BD9-81ED-4DB2-BD59-A6C34878D82A}">
                    <a16:rowId xmlns:a16="http://schemas.microsoft.com/office/drawing/2014/main" val="2342858844"/>
                  </a:ext>
                </a:extLst>
              </a:tr>
            </a:tbl>
          </a:graphicData>
        </a:graphic>
      </p:graphicFrame>
      <p:pic>
        <p:nvPicPr>
          <p:cNvPr id="30" name="Picture 29">
            <a:extLst>
              <a:ext uri="{FF2B5EF4-FFF2-40B4-BE49-F238E27FC236}">
                <a16:creationId xmlns:a16="http://schemas.microsoft.com/office/drawing/2014/main" id="{3C7C3A79-2E47-483D-ACAE-C1E039C27730}"/>
              </a:ext>
            </a:extLst>
          </p:cNvPr>
          <p:cNvPicPr>
            <a:picLocks noChangeAspect="1"/>
          </p:cNvPicPr>
          <p:nvPr/>
        </p:nvPicPr>
        <p:blipFill>
          <a:blip r:embed="rId16"/>
          <a:stretch>
            <a:fillRect/>
          </a:stretch>
        </p:blipFill>
        <p:spPr>
          <a:xfrm>
            <a:off x="5049890" y="725163"/>
            <a:ext cx="5166911" cy="958567"/>
          </a:xfrm>
          <a:prstGeom prst="rect">
            <a:avLst/>
          </a:prstGeom>
        </p:spPr>
      </p:pic>
      <p:pic>
        <p:nvPicPr>
          <p:cNvPr id="15" name="Picture 1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9883098" y="543348"/>
            <a:ext cx="3304818" cy="1152000"/>
          </a:xfrm>
          <a:prstGeom prst="rect">
            <a:avLst/>
          </a:prstGeom>
        </p:spPr>
      </p:pic>
    </p:spTree>
    <p:extLst>
      <p:ext uri="{BB962C8B-B14F-4D97-AF65-F5344CB8AC3E}">
        <p14:creationId xmlns:p14="http://schemas.microsoft.com/office/powerpoint/2010/main" val="12106566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369</TotalTime>
  <Words>948</Words>
  <Application>Microsoft Office PowerPoint</Application>
  <PresentationFormat>Custom</PresentationFormat>
  <Paragraphs>124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Symbol</vt:lpstr>
      <vt:lpstr>Times New Roman</vt:lpstr>
      <vt:lpstr>Office Theme</vt:lpstr>
      <vt:lpstr>PowerPoint Presentation</vt:lpstr>
    </vt:vector>
  </TitlesOfParts>
  <Company>University of East Anglia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Ward (MED - Staff)</dc:creator>
  <cp:lastModifiedBy>Emma Ward (MED - Staff)</cp:lastModifiedBy>
  <cp:revision>40</cp:revision>
  <cp:lastPrinted>2018-02-20T10:06:05Z</cp:lastPrinted>
  <dcterms:created xsi:type="dcterms:W3CDTF">2018-02-17T10:55:12Z</dcterms:created>
  <dcterms:modified xsi:type="dcterms:W3CDTF">2018-02-20T10:16:28Z</dcterms:modified>
</cp:coreProperties>
</file>